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73" r:id="rId9"/>
    <p:sldId id="274" r:id="rId10"/>
    <p:sldId id="275" r:id="rId11"/>
    <p:sldId id="276" r:id="rId12"/>
    <p:sldId id="277" r:id="rId13"/>
    <p:sldId id="278" r:id="rId14"/>
    <p:sldId id="279" r:id="rId15"/>
    <p:sldId id="280" r:id="rId16"/>
    <p:sldId id="282" r:id="rId17"/>
    <p:sldId id="283" r:id="rId18"/>
    <p:sldId id="284" r:id="rId19"/>
    <p:sldId id="285" r:id="rId20"/>
    <p:sldId id="286" r:id="rId21"/>
    <p:sldId id="263" r:id="rId22"/>
    <p:sldId id="264" r:id="rId23"/>
    <p:sldId id="270" r:id="rId24"/>
    <p:sldId id="271" r:id="rId25"/>
    <p:sldId id="265" r:id="rId26"/>
    <p:sldId id="266" r:id="rId27"/>
    <p:sldId id="267" r:id="rId28"/>
    <p:sldId id="268" r:id="rId29"/>
    <p:sldId id="269" r:id="rId30"/>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55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0E10"/>
    <a:srgbClr val="B4181C"/>
    <a:srgbClr val="F0586D"/>
    <a:srgbClr val="F58B9A"/>
    <a:srgbClr val="006358"/>
    <a:srgbClr val="009A88"/>
    <a:srgbClr val="4156A6"/>
    <a:srgbClr val="909FD4"/>
    <a:srgbClr val="FFFFFF"/>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06" autoAdjust="0"/>
    <p:restoredTop sz="94660"/>
  </p:normalViewPr>
  <p:slideViewPr>
    <p:cSldViewPr snapToGrid="0" showGuides="1">
      <p:cViewPr varScale="1">
        <p:scale>
          <a:sx n="82" d="100"/>
          <a:sy n="82" d="100"/>
        </p:scale>
        <p:origin x="754" y="62"/>
      </p:cViewPr>
      <p:guideLst>
        <p:guide orient="horz" pos="2160"/>
        <p:guide pos="3840"/>
        <p:guide pos="55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973DA1F-5610-4455-95F7-958AF20EBC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00628" y="-57593"/>
            <a:ext cx="9257504" cy="6973185"/>
          </a:xfrm>
          <a:prstGeom prst="rect">
            <a:avLst/>
          </a:prstGeom>
        </p:spPr>
      </p:pic>
      <p:grpSp>
        <p:nvGrpSpPr>
          <p:cNvPr id="18" name="Grupo 17">
            <a:extLst>
              <a:ext uri="{FF2B5EF4-FFF2-40B4-BE49-F238E27FC236}">
                <a16:creationId xmlns:a16="http://schemas.microsoft.com/office/drawing/2014/main" id="{E2760872-0584-24E8-6C5F-A4192C69084A}"/>
              </a:ext>
            </a:extLst>
          </p:cNvPr>
          <p:cNvGrpSpPr/>
          <p:nvPr userDrawn="1"/>
        </p:nvGrpSpPr>
        <p:grpSpPr>
          <a:xfrm>
            <a:off x="-71021" y="-57592"/>
            <a:ext cx="12306309" cy="6973185"/>
            <a:chOff x="-71021" y="-57592"/>
            <a:chExt cx="12306309" cy="6973185"/>
          </a:xfrm>
          <a:solidFill>
            <a:srgbClr val="6C0E10"/>
          </a:solidFill>
        </p:grpSpPr>
        <p:sp>
          <p:nvSpPr>
            <p:cNvPr id="9" name="Rectángulo 8">
              <a:extLst>
                <a:ext uri="{FF2B5EF4-FFF2-40B4-BE49-F238E27FC236}">
                  <a16:creationId xmlns:a16="http://schemas.microsoft.com/office/drawing/2014/main" id="{3C50B447-F88C-5209-25D9-177EF1399B71}"/>
                </a:ext>
              </a:extLst>
            </p:cNvPr>
            <p:cNvSpPr/>
            <p:nvPr userDrawn="1"/>
          </p:nvSpPr>
          <p:spPr>
            <a:xfrm>
              <a:off x="-71021" y="-57592"/>
              <a:ext cx="4685884" cy="6973185"/>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grpSp>
          <p:nvGrpSpPr>
            <p:cNvPr id="17" name="Grupo 16">
              <a:extLst>
                <a:ext uri="{FF2B5EF4-FFF2-40B4-BE49-F238E27FC236}">
                  <a16:creationId xmlns:a16="http://schemas.microsoft.com/office/drawing/2014/main" id="{17EF3EE9-2C19-C48C-CA39-61EACA844BE2}"/>
                </a:ext>
              </a:extLst>
            </p:cNvPr>
            <p:cNvGrpSpPr/>
            <p:nvPr userDrawn="1"/>
          </p:nvGrpSpPr>
          <p:grpSpPr>
            <a:xfrm>
              <a:off x="11556400" y="-57592"/>
              <a:ext cx="678888" cy="6973185"/>
              <a:chOff x="11556400" y="-3"/>
              <a:chExt cx="678888" cy="6973185"/>
            </a:xfrm>
            <a:grpFill/>
          </p:grpSpPr>
          <p:sp>
            <p:nvSpPr>
              <p:cNvPr id="12" name="Rectángulo 11">
                <a:extLst>
                  <a:ext uri="{FF2B5EF4-FFF2-40B4-BE49-F238E27FC236}">
                    <a16:creationId xmlns:a16="http://schemas.microsoft.com/office/drawing/2014/main" id="{75357E8B-B099-51B9-D18D-BAA93B46A25F}"/>
                  </a:ext>
                </a:extLst>
              </p:cNvPr>
              <p:cNvSpPr/>
              <p:nvPr userDrawn="1"/>
            </p:nvSpPr>
            <p:spPr>
              <a:xfrm>
                <a:off x="11556400" y="-3"/>
                <a:ext cx="86576" cy="6973185"/>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3" name="Rectángulo 12">
                <a:extLst>
                  <a:ext uri="{FF2B5EF4-FFF2-40B4-BE49-F238E27FC236}">
                    <a16:creationId xmlns:a16="http://schemas.microsoft.com/office/drawing/2014/main" id="{3A6AD8D2-94C0-73F1-D62E-CCE0581FFFF3}"/>
                  </a:ext>
                </a:extLst>
              </p:cNvPr>
              <p:cNvSpPr/>
              <p:nvPr userDrawn="1"/>
            </p:nvSpPr>
            <p:spPr>
              <a:xfrm>
                <a:off x="11698424" y="-3"/>
                <a:ext cx="86576" cy="6973185"/>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Rectángulo 13">
                <a:extLst>
                  <a:ext uri="{FF2B5EF4-FFF2-40B4-BE49-F238E27FC236}">
                    <a16:creationId xmlns:a16="http://schemas.microsoft.com/office/drawing/2014/main" id="{C998CEE4-FB88-4A43-79F4-7F2CFAC01696}"/>
                  </a:ext>
                </a:extLst>
              </p:cNvPr>
              <p:cNvSpPr/>
              <p:nvPr userDrawn="1"/>
            </p:nvSpPr>
            <p:spPr>
              <a:xfrm>
                <a:off x="11828288" y="-3"/>
                <a:ext cx="86576" cy="6973185"/>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Rectángulo 14">
                <a:extLst>
                  <a:ext uri="{FF2B5EF4-FFF2-40B4-BE49-F238E27FC236}">
                    <a16:creationId xmlns:a16="http://schemas.microsoft.com/office/drawing/2014/main" id="{697EA2D1-5D90-48EC-3DD7-69DAC825A689}"/>
                  </a:ext>
                </a:extLst>
              </p:cNvPr>
              <p:cNvSpPr/>
              <p:nvPr userDrawn="1"/>
            </p:nvSpPr>
            <p:spPr>
              <a:xfrm>
                <a:off x="11977331" y="-3"/>
                <a:ext cx="86576" cy="6973185"/>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6" name="Rectángulo 15">
                <a:extLst>
                  <a:ext uri="{FF2B5EF4-FFF2-40B4-BE49-F238E27FC236}">
                    <a16:creationId xmlns:a16="http://schemas.microsoft.com/office/drawing/2014/main" id="{7CB7EB6E-2F09-D346-6FB7-C86780B2ADBB}"/>
                  </a:ext>
                </a:extLst>
              </p:cNvPr>
              <p:cNvSpPr/>
              <p:nvPr userDrawn="1"/>
            </p:nvSpPr>
            <p:spPr>
              <a:xfrm>
                <a:off x="12100176" y="-3"/>
                <a:ext cx="135112" cy="6973185"/>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grpSp>
      </p:grpSp>
    </p:spTree>
    <p:extLst>
      <p:ext uri="{BB962C8B-B14F-4D97-AF65-F5344CB8AC3E}">
        <p14:creationId xmlns:p14="http://schemas.microsoft.com/office/powerpoint/2010/main" val="29359577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ítulo y texto vertical">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7C5A9A0A-1FC5-B2E2-9E98-1A2D7E8F977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1718"/>
          <a:stretch/>
        </p:blipFill>
        <p:spPr>
          <a:xfrm>
            <a:off x="6948489" y="-83671"/>
            <a:ext cx="6124574" cy="7005637"/>
          </a:xfrm>
          <a:prstGeom prst="rect">
            <a:avLst/>
          </a:prstGeom>
        </p:spPr>
      </p:pic>
      <p:sp>
        <p:nvSpPr>
          <p:cNvPr id="2" name="Rectángulo 1">
            <a:extLst>
              <a:ext uri="{FF2B5EF4-FFF2-40B4-BE49-F238E27FC236}">
                <a16:creationId xmlns:a16="http://schemas.microsoft.com/office/drawing/2014/main" id="{5D476FE2-4188-5D0D-D784-64A579FA4759}"/>
              </a:ext>
            </a:extLst>
          </p:cNvPr>
          <p:cNvSpPr/>
          <p:nvPr userDrawn="1"/>
        </p:nvSpPr>
        <p:spPr>
          <a:xfrm>
            <a:off x="-114299" y="-63965"/>
            <a:ext cx="7215187" cy="6985931"/>
          </a:xfrm>
          <a:prstGeom prst="rect">
            <a:avLst/>
          </a:prstGeom>
          <a:solidFill>
            <a:srgbClr val="6C0E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13" name="Rectángulo 12">
            <a:extLst>
              <a:ext uri="{FF2B5EF4-FFF2-40B4-BE49-F238E27FC236}">
                <a16:creationId xmlns:a16="http://schemas.microsoft.com/office/drawing/2014/main" id="{55CD6869-D003-FAA9-A941-2B919DC836BA}"/>
              </a:ext>
            </a:extLst>
          </p:cNvPr>
          <p:cNvSpPr/>
          <p:nvPr userDrawn="1"/>
        </p:nvSpPr>
        <p:spPr>
          <a:xfrm>
            <a:off x="-114299" y="802812"/>
            <a:ext cx="5686424" cy="13831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17" name="CuadroTexto 16">
            <a:extLst>
              <a:ext uri="{FF2B5EF4-FFF2-40B4-BE49-F238E27FC236}">
                <a16:creationId xmlns:a16="http://schemas.microsoft.com/office/drawing/2014/main" id="{2EE426E5-31ED-C6A7-D575-2265253FE473}"/>
              </a:ext>
            </a:extLst>
          </p:cNvPr>
          <p:cNvSpPr txBox="1"/>
          <p:nvPr userDrawn="1"/>
        </p:nvSpPr>
        <p:spPr>
          <a:xfrm>
            <a:off x="1393031" y="1021556"/>
            <a:ext cx="3679031" cy="584775"/>
          </a:xfrm>
          <a:prstGeom prst="rect">
            <a:avLst/>
          </a:prstGeom>
          <a:noFill/>
        </p:spPr>
        <p:txBody>
          <a:bodyPr wrap="square" rtlCol="0">
            <a:spAutoFit/>
          </a:bodyPr>
          <a:lstStyle/>
          <a:p>
            <a:r>
              <a:rPr lang="es-ES_tradnl" sz="3200" b="1" dirty="0">
                <a:solidFill>
                  <a:srgbClr val="6C0E10"/>
                </a:solidFill>
                <a:latin typeface="Roboto" panose="02000000000000000000" pitchFamily="2" charset="0"/>
                <a:ea typeface="Roboto" panose="02000000000000000000" pitchFamily="2" charset="0"/>
              </a:rPr>
              <a:t>Autoevaluación</a:t>
            </a:r>
          </a:p>
        </p:txBody>
      </p:sp>
      <p:sp>
        <p:nvSpPr>
          <p:cNvPr id="18" name="CuadroTexto 17">
            <a:extLst>
              <a:ext uri="{FF2B5EF4-FFF2-40B4-BE49-F238E27FC236}">
                <a16:creationId xmlns:a16="http://schemas.microsoft.com/office/drawing/2014/main" id="{E2381233-54FE-FAAE-BA32-5B2CACC6EC2F}"/>
              </a:ext>
            </a:extLst>
          </p:cNvPr>
          <p:cNvSpPr txBox="1"/>
          <p:nvPr userDrawn="1"/>
        </p:nvSpPr>
        <p:spPr>
          <a:xfrm>
            <a:off x="1393030" y="1489823"/>
            <a:ext cx="3679031" cy="430887"/>
          </a:xfrm>
          <a:prstGeom prst="rect">
            <a:avLst/>
          </a:prstGeom>
          <a:noFill/>
        </p:spPr>
        <p:txBody>
          <a:bodyPr wrap="square" rtlCol="0">
            <a:spAutoFit/>
          </a:bodyPr>
          <a:lstStyle/>
          <a:p>
            <a:r>
              <a:rPr lang="es-ES_tradnl" sz="2200" b="0" dirty="0">
                <a:solidFill>
                  <a:srgbClr val="6C0E10"/>
                </a:solidFill>
                <a:latin typeface="Roboto" panose="02000000000000000000" pitchFamily="2" charset="0"/>
                <a:ea typeface="Roboto" panose="02000000000000000000" pitchFamily="2" charset="0"/>
              </a:rPr>
              <a:t>¡Vamos por más logros!</a:t>
            </a:r>
          </a:p>
        </p:txBody>
      </p:sp>
      <p:sp>
        <p:nvSpPr>
          <p:cNvPr id="19" name="CuadroTexto 18">
            <a:extLst>
              <a:ext uri="{FF2B5EF4-FFF2-40B4-BE49-F238E27FC236}">
                <a16:creationId xmlns:a16="http://schemas.microsoft.com/office/drawing/2014/main" id="{0E96EE9F-5874-906F-A708-3714E44FF7CD}"/>
              </a:ext>
            </a:extLst>
          </p:cNvPr>
          <p:cNvSpPr txBox="1"/>
          <p:nvPr userDrawn="1"/>
        </p:nvSpPr>
        <p:spPr>
          <a:xfrm>
            <a:off x="1543050" y="3429000"/>
            <a:ext cx="4552950" cy="769441"/>
          </a:xfrm>
          <a:prstGeom prst="rect">
            <a:avLst/>
          </a:prstGeom>
          <a:noFill/>
        </p:spPr>
        <p:txBody>
          <a:bodyPr wrap="square" rtlCol="0">
            <a:spAutoFit/>
          </a:bodyPr>
          <a:lstStyle/>
          <a:p>
            <a:pPr algn="ctr"/>
            <a:r>
              <a:rPr lang="es-ES_tradnl" sz="4400" b="1" dirty="0">
                <a:solidFill>
                  <a:schemeClr val="bg1"/>
                </a:solidFill>
                <a:latin typeface="Roboto" panose="02000000000000000000" pitchFamily="2" charset="0"/>
                <a:ea typeface="Roboto" panose="02000000000000000000" pitchFamily="2" charset="0"/>
              </a:rPr>
              <a:t>¡Felicitaciones!</a:t>
            </a:r>
          </a:p>
        </p:txBody>
      </p:sp>
      <p:sp>
        <p:nvSpPr>
          <p:cNvPr id="20" name="CuadroTexto 19">
            <a:extLst>
              <a:ext uri="{FF2B5EF4-FFF2-40B4-BE49-F238E27FC236}">
                <a16:creationId xmlns:a16="http://schemas.microsoft.com/office/drawing/2014/main" id="{86101B9E-D797-655C-865D-C1C7C3D15BA2}"/>
              </a:ext>
            </a:extLst>
          </p:cNvPr>
          <p:cNvSpPr txBox="1"/>
          <p:nvPr userDrawn="1"/>
        </p:nvSpPr>
        <p:spPr>
          <a:xfrm>
            <a:off x="1543051" y="4198441"/>
            <a:ext cx="4552950" cy="430887"/>
          </a:xfrm>
          <a:prstGeom prst="rect">
            <a:avLst/>
          </a:prstGeom>
          <a:noFill/>
        </p:spPr>
        <p:txBody>
          <a:bodyPr wrap="square" rtlCol="0">
            <a:spAutoFit/>
          </a:bodyPr>
          <a:lstStyle/>
          <a:p>
            <a:pPr algn="ctr"/>
            <a:r>
              <a:rPr lang="es-ES_tradnl" sz="2200" b="0" dirty="0">
                <a:solidFill>
                  <a:schemeClr val="bg1"/>
                </a:solidFill>
                <a:latin typeface="Roboto" panose="02000000000000000000" pitchFamily="2" charset="0"/>
                <a:ea typeface="Roboto" panose="02000000000000000000" pitchFamily="2" charset="0"/>
              </a:rPr>
              <a:t>Ha concluido la autoevaluación</a:t>
            </a:r>
          </a:p>
        </p:txBody>
      </p:sp>
    </p:spTree>
    <p:extLst>
      <p:ext uri="{BB962C8B-B14F-4D97-AF65-F5344CB8AC3E}">
        <p14:creationId xmlns:p14="http://schemas.microsoft.com/office/powerpoint/2010/main" val="4162477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ítulo y texto vertical">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FF93ECB-6C4B-596B-90E1-ED63725EC2D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0190"/>
          <a:stretch/>
        </p:blipFill>
        <p:spPr>
          <a:xfrm>
            <a:off x="4972054" y="-95948"/>
            <a:ext cx="7318757" cy="6991406"/>
          </a:xfrm>
          <a:prstGeom prst="rect">
            <a:avLst/>
          </a:prstGeom>
        </p:spPr>
      </p:pic>
      <p:sp>
        <p:nvSpPr>
          <p:cNvPr id="6" name="Rectángulo 5">
            <a:extLst>
              <a:ext uri="{FF2B5EF4-FFF2-40B4-BE49-F238E27FC236}">
                <a16:creationId xmlns:a16="http://schemas.microsoft.com/office/drawing/2014/main" id="{7815E370-BEB9-E9EE-5DB4-24DB04EE7C37}"/>
              </a:ext>
            </a:extLst>
          </p:cNvPr>
          <p:cNvSpPr/>
          <p:nvPr userDrawn="1"/>
        </p:nvSpPr>
        <p:spPr>
          <a:xfrm>
            <a:off x="0" y="-93210"/>
            <a:ext cx="9201150" cy="6985931"/>
          </a:xfrm>
          <a:prstGeom prst="rect">
            <a:avLst/>
          </a:prstGeom>
          <a:solidFill>
            <a:srgbClr val="6C0E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4" name="Rectángulo 3">
            <a:extLst>
              <a:ext uri="{FF2B5EF4-FFF2-40B4-BE49-F238E27FC236}">
                <a16:creationId xmlns:a16="http://schemas.microsoft.com/office/drawing/2014/main" id="{1C3DD28F-B070-F91E-E460-8FF717CF7154}"/>
              </a:ext>
            </a:extLst>
          </p:cNvPr>
          <p:cNvSpPr/>
          <p:nvPr userDrawn="1"/>
        </p:nvSpPr>
        <p:spPr>
          <a:xfrm>
            <a:off x="-128589" y="-93210"/>
            <a:ext cx="1371601" cy="69859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5" name="CuadroTexto 4">
            <a:extLst>
              <a:ext uri="{FF2B5EF4-FFF2-40B4-BE49-F238E27FC236}">
                <a16:creationId xmlns:a16="http://schemas.microsoft.com/office/drawing/2014/main" id="{DB44FFD3-0935-AD7C-9133-3192DC8E3A51}"/>
              </a:ext>
            </a:extLst>
          </p:cNvPr>
          <p:cNvSpPr txBox="1"/>
          <p:nvPr userDrawn="1"/>
        </p:nvSpPr>
        <p:spPr>
          <a:xfrm rot="16200000">
            <a:off x="-1956735" y="3015035"/>
            <a:ext cx="5089777" cy="769441"/>
          </a:xfrm>
          <a:prstGeom prst="rect">
            <a:avLst/>
          </a:prstGeom>
          <a:noFill/>
        </p:spPr>
        <p:txBody>
          <a:bodyPr wrap="square" rtlCol="0">
            <a:spAutoFit/>
          </a:bodyPr>
          <a:lstStyle/>
          <a:p>
            <a:pPr algn="ctr"/>
            <a:r>
              <a:rPr lang="es-ES_tradnl" sz="4400" b="1" dirty="0">
                <a:solidFill>
                  <a:srgbClr val="6C0E10"/>
                </a:solidFill>
                <a:latin typeface="Roboto" panose="02000000000000000000" pitchFamily="2" charset="0"/>
                <a:ea typeface="Roboto" panose="02000000000000000000" pitchFamily="2" charset="0"/>
              </a:rPr>
              <a:t>Conclusiones</a:t>
            </a:r>
          </a:p>
        </p:txBody>
      </p:sp>
    </p:spTree>
    <p:extLst>
      <p:ext uri="{BB962C8B-B14F-4D97-AF65-F5344CB8AC3E}">
        <p14:creationId xmlns:p14="http://schemas.microsoft.com/office/powerpoint/2010/main" val="18734477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ontenido con título">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206E95BF-93DC-3EF1-1B9C-7EEA29B44D85}"/>
              </a:ext>
            </a:extLst>
          </p:cNvPr>
          <p:cNvSpPr/>
          <p:nvPr userDrawn="1"/>
        </p:nvSpPr>
        <p:spPr>
          <a:xfrm>
            <a:off x="-142875" y="-63965"/>
            <a:ext cx="12387637" cy="6985931"/>
          </a:xfrm>
          <a:prstGeom prst="rect">
            <a:avLst/>
          </a:prstGeom>
          <a:solidFill>
            <a:srgbClr val="6C0E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grpSp>
        <p:nvGrpSpPr>
          <p:cNvPr id="3" name="Grupo 2">
            <a:extLst>
              <a:ext uri="{FF2B5EF4-FFF2-40B4-BE49-F238E27FC236}">
                <a16:creationId xmlns:a16="http://schemas.microsoft.com/office/drawing/2014/main" id="{1BEF9533-0CAD-29B2-52BC-CC538FE12649}"/>
              </a:ext>
            </a:extLst>
          </p:cNvPr>
          <p:cNvGrpSpPr/>
          <p:nvPr userDrawn="1"/>
        </p:nvGrpSpPr>
        <p:grpSpPr>
          <a:xfrm>
            <a:off x="10058400" y="-78251"/>
            <a:ext cx="2186362" cy="7000217"/>
            <a:chOff x="9705226" y="6414247"/>
            <a:chExt cx="2396658" cy="507718"/>
          </a:xfrm>
          <a:solidFill>
            <a:schemeClr val="bg1"/>
          </a:solidFill>
        </p:grpSpPr>
        <p:sp>
          <p:nvSpPr>
            <p:cNvPr id="4" name="Rectángulo 3">
              <a:extLst>
                <a:ext uri="{FF2B5EF4-FFF2-40B4-BE49-F238E27FC236}">
                  <a16:creationId xmlns:a16="http://schemas.microsoft.com/office/drawing/2014/main" id="{16A9D1AF-19F0-DD5D-5DA5-385419377F01}"/>
                </a:ext>
              </a:extLst>
            </p:cNvPr>
            <p:cNvSpPr/>
            <p:nvPr userDrawn="1"/>
          </p:nvSpPr>
          <p:spPr>
            <a:xfrm flipH="1">
              <a:off x="9705226" y="6414247"/>
              <a:ext cx="457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 name="Rectángulo 4">
              <a:extLst>
                <a:ext uri="{FF2B5EF4-FFF2-40B4-BE49-F238E27FC236}">
                  <a16:creationId xmlns:a16="http://schemas.microsoft.com/office/drawing/2014/main" id="{E6AA1754-C133-2B92-4C7F-4AB106224244}"/>
                </a:ext>
              </a:extLst>
            </p:cNvPr>
            <p:cNvSpPr/>
            <p:nvPr userDrawn="1"/>
          </p:nvSpPr>
          <p:spPr>
            <a:xfrm flipH="1">
              <a:off x="9869551" y="6414247"/>
              <a:ext cx="57651"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Rectángulo 5">
              <a:extLst>
                <a:ext uri="{FF2B5EF4-FFF2-40B4-BE49-F238E27FC236}">
                  <a16:creationId xmlns:a16="http://schemas.microsoft.com/office/drawing/2014/main" id="{D925055F-B220-8D44-0379-7B19DFB8AC5B}"/>
                </a:ext>
              </a:extLst>
            </p:cNvPr>
            <p:cNvSpPr/>
            <p:nvPr userDrawn="1"/>
          </p:nvSpPr>
          <p:spPr>
            <a:xfrm flipH="1">
              <a:off x="10050447"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Rectángulo 6">
              <a:extLst>
                <a:ext uri="{FF2B5EF4-FFF2-40B4-BE49-F238E27FC236}">
                  <a16:creationId xmlns:a16="http://schemas.microsoft.com/office/drawing/2014/main" id="{DD6358A4-CA38-C986-AF84-2092C6B1E9ED}"/>
                </a:ext>
              </a:extLst>
            </p:cNvPr>
            <p:cNvSpPr/>
            <p:nvPr userDrawn="1"/>
          </p:nvSpPr>
          <p:spPr>
            <a:xfrm flipH="1">
              <a:off x="10226701"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 name="Rectángulo 7">
              <a:extLst>
                <a:ext uri="{FF2B5EF4-FFF2-40B4-BE49-F238E27FC236}">
                  <a16:creationId xmlns:a16="http://schemas.microsoft.com/office/drawing/2014/main" id="{D0862FCB-AFEF-4D63-172C-FEB8AC2E9A68}"/>
                </a:ext>
              </a:extLst>
            </p:cNvPr>
            <p:cNvSpPr/>
            <p:nvPr userDrawn="1"/>
          </p:nvSpPr>
          <p:spPr>
            <a:xfrm flipH="1">
              <a:off x="10402954" y="6414247"/>
              <a:ext cx="6891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Rectángulo 8">
              <a:extLst>
                <a:ext uri="{FF2B5EF4-FFF2-40B4-BE49-F238E27FC236}">
                  <a16:creationId xmlns:a16="http://schemas.microsoft.com/office/drawing/2014/main" id="{33842C74-310C-BF6A-D73F-95A948338A3C}"/>
                </a:ext>
              </a:extLst>
            </p:cNvPr>
            <p:cNvSpPr/>
            <p:nvPr userDrawn="1"/>
          </p:nvSpPr>
          <p:spPr>
            <a:xfrm flipH="1">
              <a:off x="10567280"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 name="Rectángulo 9">
              <a:extLst>
                <a:ext uri="{FF2B5EF4-FFF2-40B4-BE49-F238E27FC236}">
                  <a16:creationId xmlns:a16="http://schemas.microsoft.com/office/drawing/2014/main" id="{E861D8D0-3230-9AC8-6358-975B3E8E8294}"/>
                </a:ext>
              </a:extLst>
            </p:cNvPr>
            <p:cNvSpPr/>
            <p:nvPr userDrawn="1"/>
          </p:nvSpPr>
          <p:spPr>
            <a:xfrm flipH="1">
              <a:off x="10748831"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11">
              <a:extLst>
                <a:ext uri="{FF2B5EF4-FFF2-40B4-BE49-F238E27FC236}">
                  <a16:creationId xmlns:a16="http://schemas.microsoft.com/office/drawing/2014/main" id="{A492F803-422C-129E-E992-B612C25DFE7D}"/>
                </a:ext>
              </a:extLst>
            </p:cNvPr>
            <p:cNvSpPr/>
            <p:nvPr userDrawn="1"/>
          </p:nvSpPr>
          <p:spPr>
            <a:xfrm flipH="1">
              <a:off x="10923759" y="6414247"/>
              <a:ext cx="96748"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3" name="Rectángulo 12">
              <a:extLst>
                <a:ext uri="{FF2B5EF4-FFF2-40B4-BE49-F238E27FC236}">
                  <a16:creationId xmlns:a16="http://schemas.microsoft.com/office/drawing/2014/main" id="{D712FCB9-88B8-8D2E-E7EE-AEBB9D8FC14C}"/>
                </a:ext>
              </a:extLst>
            </p:cNvPr>
            <p:cNvSpPr/>
            <p:nvPr userDrawn="1"/>
          </p:nvSpPr>
          <p:spPr>
            <a:xfrm flipH="1">
              <a:off x="11091723" y="6414247"/>
              <a:ext cx="10371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Rectángulo 13">
              <a:extLst>
                <a:ext uri="{FF2B5EF4-FFF2-40B4-BE49-F238E27FC236}">
                  <a16:creationId xmlns:a16="http://schemas.microsoft.com/office/drawing/2014/main" id="{1B06EFFD-E43A-2C91-C532-5612E4B0F5E6}"/>
                </a:ext>
              </a:extLst>
            </p:cNvPr>
            <p:cNvSpPr/>
            <p:nvPr userDrawn="1"/>
          </p:nvSpPr>
          <p:spPr>
            <a:xfrm flipH="1">
              <a:off x="11266653" y="6414247"/>
              <a:ext cx="11166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Rectángulo 14">
              <a:extLst>
                <a:ext uri="{FF2B5EF4-FFF2-40B4-BE49-F238E27FC236}">
                  <a16:creationId xmlns:a16="http://schemas.microsoft.com/office/drawing/2014/main" id="{C519C26C-0915-8E2D-CA19-25FEAD834889}"/>
                </a:ext>
              </a:extLst>
            </p:cNvPr>
            <p:cNvSpPr/>
            <p:nvPr userDrawn="1"/>
          </p:nvSpPr>
          <p:spPr>
            <a:xfrm flipH="1">
              <a:off x="11441593" y="6414247"/>
              <a:ext cx="11960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6" name="Rectángulo 15">
              <a:extLst>
                <a:ext uri="{FF2B5EF4-FFF2-40B4-BE49-F238E27FC236}">
                  <a16:creationId xmlns:a16="http://schemas.microsoft.com/office/drawing/2014/main" id="{72FC3DCA-8CFD-223C-E77A-ABC3A334CBB0}"/>
                </a:ext>
              </a:extLst>
            </p:cNvPr>
            <p:cNvSpPr/>
            <p:nvPr userDrawn="1"/>
          </p:nvSpPr>
          <p:spPr>
            <a:xfrm flipH="1">
              <a:off x="11616855" y="6414247"/>
              <a:ext cx="1272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7" name="Rectángulo 16">
              <a:extLst>
                <a:ext uri="{FF2B5EF4-FFF2-40B4-BE49-F238E27FC236}">
                  <a16:creationId xmlns:a16="http://schemas.microsoft.com/office/drawing/2014/main" id="{ED5E2350-8341-30FE-B8F6-ED211D86AE44}"/>
                </a:ext>
              </a:extLst>
            </p:cNvPr>
            <p:cNvSpPr/>
            <p:nvPr userDrawn="1"/>
          </p:nvSpPr>
          <p:spPr>
            <a:xfrm flipH="1">
              <a:off x="11791784" y="6414247"/>
              <a:ext cx="130200"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Rectángulo 17">
              <a:extLst>
                <a:ext uri="{FF2B5EF4-FFF2-40B4-BE49-F238E27FC236}">
                  <a16:creationId xmlns:a16="http://schemas.microsoft.com/office/drawing/2014/main" id="{79752899-BA4E-FCF8-EAB9-D4FB44DF16B3}"/>
                </a:ext>
              </a:extLst>
            </p:cNvPr>
            <p:cNvSpPr/>
            <p:nvPr userDrawn="1"/>
          </p:nvSpPr>
          <p:spPr>
            <a:xfrm flipH="1">
              <a:off x="11962905" y="6414247"/>
              <a:ext cx="13897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grpSp>
    </p:spTree>
    <p:extLst>
      <p:ext uri="{BB962C8B-B14F-4D97-AF65-F5344CB8AC3E}">
        <p14:creationId xmlns:p14="http://schemas.microsoft.com/office/powerpoint/2010/main" val="13827371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ítulo y texto vertical">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56DE84E-2664-8E01-C118-44E8E587E5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8735" r="16265"/>
          <a:stretch/>
        </p:blipFill>
        <p:spPr>
          <a:xfrm>
            <a:off x="7658098" y="-93210"/>
            <a:ext cx="4743450" cy="7017586"/>
          </a:xfrm>
          <a:prstGeom prst="rect">
            <a:avLst/>
          </a:prstGeom>
        </p:spPr>
      </p:pic>
      <p:sp>
        <p:nvSpPr>
          <p:cNvPr id="6" name="Rectángulo 5">
            <a:extLst>
              <a:ext uri="{FF2B5EF4-FFF2-40B4-BE49-F238E27FC236}">
                <a16:creationId xmlns:a16="http://schemas.microsoft.com/office/drawing/2014/main" id="{7815E370-BEB9-E9EE-5DB4-24DB04EE7C37}"/>
              </a:ext>
            </a:extLst>
          </p:cNvPr>
          <p:cNvSpPr/>
          <p:nvPr userDrawn="1"/>
        </p:nvSpPr>
        <p:spPr>
          <a:xfrm>
            <a:off x="0" y="-93210"/>
            <a:ext cx="9201150" cy="6985931"/>
          </a:xfrm>
          <a:prstGeom prst="rect">
            <a:avLst/>
          </a:prstGeom>
          <a:solidFill>
            <a:srgbClr val="6C0E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4" name="Rectángulo 3">
            <a:extLst>
              <a:ext uri="{FF2B5EF4-FFF2-40B4-BE49-F238E27FC236}">
                <a16:creationId xmlns:a16="http://schemas.microsoft.com/office/drawing/2014/main" id="{1C3DD28F-B070-F91E-E460-8FF717CF7154}"/>
              </a:ext>
            </a:extLst>
          </p:cNvPr>
          <p:cNvSpPr/>
          <p:nvPr userDrawn="1"/>
        </p:nvSpPr>
        <p:spPr>
          <a:xfrm>
            <a:off x="-128589" y="-93210"/>
            <a:ext cx="1371601" cy="69859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5" name="CuadroTexto 4">
            <a:extLst>
              <a:ext uri="{FF2B5EF4-FFF2-40B4-BE49-F238E27FC236}">
                <a16:creationId xmlns:a16="http://schemas.microsoft.com/office/drawing/2014/main" id="{DB44FFD3-0935-AD7C-9133-3192DC8E3A51}"/>
              </a:ext>
            </a:extLst>
          </p:cNvPr>
          <p:cNvSpPr txBox="1"/>
          <p:nvPr userDrawn="1"/>
        </p:nvSpPr>
        <p:spPr>
          <a:xfrm rot="16200000">
            <a:off x="-1956735" y="3015035"/>
            <a:ext cx="5089777" cy="769441"/>
          </a:xfrm>
          <a:prstGeom prst="rect">
            <a:avLst/>
          </a:prstGeom>
          <a:noFill/>
        </p:spPr>
        <p:txBody>
          <a:bodyPr wrap="square" rtlCol="0">
            <a:spAutoFit/>
          </a:bodyPr>
          <a:lstStyle/>
          <a:p>
            <a:pPr algn="ctr"/>
            <a:r>
              <a:rPr lang="es-ES_tradnl" sz="4400" b="1" dirty="0">
                <a:solidFill>
                  <a:srgbClr val="6C0E10"/>
                </a:solidFill>
                <a:latin typeface="Roboto" panose="02000000000000000000" pitchFamily="2" charset="0"/>
                <a:ea typeface="Roboto" panose="02000000000000000000" pitchFamily="2" charset="0"/>
              </a:rPr>
              <a:t>Referencias</a:t>
            </a:r>
          </a:p>
        </p:txBody>
      </p:sp>
    </p:spTree>
    <p:extLst>
      <p:ext uri="{BB962C8B-B14F-4D97-AF65-F5344CB8AC3E}">
        <p14:creationId xmlns:p14="http://schemas.microsoft.com/office/powerpoint/2010/main" val="13326758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ítulo vertical y texto">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F44B6794-414E-2253-4C1B-48333B9E7AA0}"/>
              </a:ext>
            </a:extLst>
          </p:cNvPr>
          <p:cNvSpPr/>
          <p:nvPr userDrawn="1"/>
        </p:nvSpPr>
        <p:spPr>
          <a:xfrm>
            <a:off x="-142875" y="-63965"/>
            <a:ext cx="12387637" cy="6985931"/>
          </a:xfrm>
          <a:prstGeom prst="rect">
            <a:avLst/>
          </a:prstGeom>
          <a:solidFill>
            <a:srgbClr val="6C0E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pic>
        <p:nvPicPr>
          <p:cNvPr id="4" name="Imagen 3">
            <a:extLst>
              <a:ext uri="{FF2B5EF4-FFF2-40B4-BE49-F238E27FC236}">
                <a16:creationId xmlns:a16="http://schemas.microsoft.com/office/drawing/2014/main" id="{55C9B707-408F-0C13-0BC1-7A7093D3265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557"/>
          <a:stretch/>
        </p:blipFill>
        <p:spPr>
          <a:xfrm>
            <a:off x="4330747" y="2876550"/>
            <a:ext cx="3530506" cy="1104900"/>
          </a:xfrm>
          <a:prstGeom prst="rect">
            <a:avLst/>
          </a:prstGeom>
        </p:spPr>
      </p:pic>
      <p:grpSp>
        <p:nvGrpSpPr>
          <p:cNvPr id="5" name="Grupo 4">
            <a:extLst>
              <a:ext uri="{FF2B5EF4-FFF2-40B4-BE49-F238E27FC236}">
                <a16:creationId xmlns:a16="http://schemas.microsoft.com/office/drawing/2014/main" id="{113E9B06-E72F-1F9A-11DC-89B44829E390}"/>
              </a:ext>
            </a:extLst>
          </p:cNvPr>
          <p:cNvGrpSpPr/>
          <p:nvPr userDrawn="1"/>
        </p:nvGrpSpPr>
        <p:grpSpPr>
          <a:xfrm>
            <a:off x="10544174" y="6357938"/>
            <a:ext cx="1700587" cy="564028"/>
            <a:chOff x="9705226" y="6414247"/>
            <a:chExt cx="2396658" cy="507718"/>
          </a:xfrm>
          <a:solidFill>
            <a:schemeClr val="bg1"/>
          </a:solidFill>
        </p:grpSpPr>
        <p:sp>
          <p:nvSpPr>
            <p:cNvPr id="6" name="Rectángulo 5">
              <a:extLst>
                <a:ext uri="{FF2B5EF4-FFF2-40B4-BE49-F238E27FC236}">
                  <a16:creationId xmlns:a16="http://schemas.microsoft.com/office/drawing/2014/main" id="{201631D5-BB3E-5BD4-FA26-B6A8D800E91A}"/>
                </a:ext>
              </a:extLst>
            </p:cNvPr>
            <p:cNvSpPr/>
            <p:nvPr userDrawn="1"/>
          </p:nvSpPr>
          <p:spPr>
            <a:xfrm flipH="1">
              <a:off x="9705226" y="6414247"/>
              <a:ext cx="457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Rectángulo 6">
              <a:extLst>
                <a:ext uri="{FF2B5EF4-FFF2-40B4-BE49-F238E27FC236}">
                  <a16:creationId xmlns:a16="http://schemas.microsoft.com/office/drawing/2014/main" id="{1A41A349-D069-3DAD-4A11-01C3A4A5C11E}"/>
                </a:ext>
              </a:extLst>
            </p:cNvPr>
            <p:cNvSpPr/>
            <p:nvPr userDrawn="1"/>
          </p:nvSpPr>
          <p:spPr>
            <a:xfrm flipH="1">
              <a:off x="9869551" y="6414247"/>
              <a:ext cx="57651"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 name="Rectángulo 7">
              <a:extLst>
                <a:ext uri="{FF2B5EF4-FFF2-40B4-BE49-F238E27FC236}">
                  <a16:creationId xmlns:a16="http://schemas.microsoft.com/office/drawing/2014/main" id="{16B3DFBB-1100-4064-6CF7-9C51D834D31A}"/>
                </a:ext>
              </a:extLst>
            </p:cNvPr>
            <p:cNvSpPr/>
            <p:nvPr userDrawn="1"/>
          </p:nvSpPr>
          <p:spPr>
            <a:xfrm flipH="1">
              <a:off x="10050447"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Rectángulo 8">
              <a:extLst>
                <a:ext uri="{FF2B5EF4-FFF2-40B4-BE49-F238E27FC236}">
                  <a16:creationId xmlns:a16="http://schemas.microsoft.com/office/drawing/2014/main" id="{722757D2-FF2E-0D7C-2E7A-F4EEFBA8DB2F}"/>
                </a:ext>
              </a:extLst>
            </p:cNvPr>
            <p:cNvSpPr/>
            <p:nvPr userDrawn="1"/>
          </p:nvSpPr>
          <p:spPr>
            <a:xfrm flipH="1">
              <a:off x="10226701"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 name="Rectángulo 9">
              <a:extLst>
                <a:ext uri="{FF2B5EF4-FFF2-40B4-BE49-F238E27FC236}">
                  <a16:creationId xmlns:a16="http://schemas.microsoft.com/office/drawing/2014/main" id="{C0E02B90-D9C6-73CB-C6C3-FAC0D726508B}"/>
                </a:ext>
              </a:extLst>
            </p:cNvPr>
            <p:cNvSpPr/>
            <p:nvPr userDrawn="1"/>
          </p:nvSpPr>
          <p:spPr>
            <a:xfrm flipH="1">
              <a:off x="10402954" y="6414247"/>
              <a:ext cx="6891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 name="Rectángulo 10">
              <a:extLst>
                <a:ext uri="{FF2B5EF4-FFF2-40B4-BE49-F238E27FC236}">
                  <a16:creationId xmlns:a16="http://schemas.microsoft.com/office/drawing/2014/main" id="{F9EF4129-E3C5-65E0-B742-14449AE79BB4}"/>
                </a:ext>
              </a:extLst>
            </p:cNvPr>
            <p:cNvSpPr/>
            <p:nvPr userDrawn="1"/>
          </p:nvSpPr>
          <p:spPr>
            <a:xfrm flipH="1">
              <a:off x="10567280"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11">
              <a:extLst>
                <a:ext uri="{FF2B5EF4-FFF2-40B4-BE49-F238E27FC236}">
                  <a16:creationId xmlns:a16="http://schemas.microsoft.com/office/drawing/2014/main" id="{E69A1E9A-8F6A-E964-6751-04139D3BA2CE}"/>
                </a:ext>
              </a:extLst>
            </p:cNvPr>
            <p:cNvSpPr/>
            <p:nvPr userDrawn="1"/>
          </p:nvSpPr>
          <p:spPr>
            <a:xfrm flipH="1">
              <a:off x="10748831"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3" name="Rectángulo 12">
              <a:extLst>
                <a:ext uri="{FF2B5EF4-FFF2-40B4-BE49-F238E27FC236}">
                  <a16:creationId xmlns:a16="http://schemas.microsoft.com/office/drawing/2014/main" id="{CB587F22-495D-D831-9B0C-A269A6F2EFB8}"/>
                </a:ext>
              </a:extLst>
            </p:cNvPr>
            <p:cNvSpPr/>
            <p:nvPr userDrawn="1"/>
          </p:nvSpPr>
          <p:spPr>
            <a:xfrm flipH="1">
              <a:off x="10923759" y="6414247"/>
              <a:ext cx="96748"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Rectángulo 13">
              <a:extLst>
                <a:ext uri="{FF2B5EF4-FFF2-40B4-BE49-F238E27FC236}">
                  <a16:creationId xmlns:a16="http://schemas.microsoft.com/office/drawing/2014/main" id="{B6AF53D2-D333-BDD8-FAC5-CB244101687E}"/>
                </a:ext>
              </a:extLst>
            </p:cNvPr>
            <p:cNvSpPr/>
            <p:nvPr userDrawn="1"/>
          </p:nvSpPr>
          <p:spPr>
            <a:xfrm flipH="1">
              <a:off x="11091723" y="6414247"/>
              <a:ext cx="10371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Rectángulo 14">
              <a:extLst>
                <a:ext uri="{FF2B5EF4-FFF2-40B4-BE49-F238E27FC236}">
                  <a16:creationId xmlns:a16="http://schemas.microsoft.com/office/drawing/2014/main" id="{40EF9CED-C766-7995-70A6-14722199FC61}"/>
                </a:ext>
              </a:extLst>
            </p:cNvPr>
            <p:cNvSpPr/>
            <p:nvPr userDrawn="1"/>
          </p:nvSpPr>
          <p:spPr>
            <a:xfrm flipH="1">
              <a:off x="11266653" y="6414247"/>
              <a:ext cx="11166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6" name="Rectángulo 15">
              <a:extLst>
                <a:ext uri="{FF2B5EF4-FFF2-40B4-BE49-F238E27FC236}">
                  <a16:creationId xmlns:a16="http://schemas.microsoft.com/office/drawing/2014/main" id="{67877334-2668-A297-0D42-56B481A04A3D}"/>
                </a:ext>
              </a:extLst>
            </p:cNvPr>
            <p:cNvSpPr/>
            <p:nvPr userDrawn="1"/>
          </p:nvSpPr>
          <p:spPr>
            <a:xfrm flipH="1">
              <a:off x="11441593" y="6414247"/>
              <a:ext cx="11960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7" name="Rectángulo 16">
              <a:extLst>
                <a:ext uri="{FF2B5EF4-FFF2-40B4-BE49-F238E27FC236}">
                  <a16:creationId xmlns:a16="http://schemas.microsoft.com/office/drawing/2014/main" id="{0F179C78-4831-03E7-11A4-3B0D8053AC63}"/>
                </a:ext>
              </a:extLst>
            </p:cNvPr>
            <p:cNvSpPr/>
            <p:nvPr userDrawn="1"/>
          </p:nvSpPr>
          <p:spPr>
            <a:xfrm flipH="1">
              <a:off x="11616855" y="6414247"/>
              <a:ext cx="1272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Rectángulo 17">
              <a:extLst>
                <a:ext uri="{FF2B5EF4-FFF2-40B4-BE49-F238E27FC236}">
                  <a16:creationId xmlns:a16="http://schemas.microsoft.com/office/drawing/2014/main" id="{0778F89F-2ED2-C4C8-63FC-A36EF60D1895}"/>
                </a:ext>
              </a:extLst>
            </p:cNvPr>
            <p:cNvSpPr/>
            <p:nvPr userDrawn="1"/>
          </p:nvSpPr>
          <p:spPr>
            <a:xfrm flipH="1">
              <a:off x="11791784" y="6414247"/>
              <a:ext cx="130200"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9" name="Rectángulo 18">
              <a:extLst>
                <a:ext uri="{FF2B5EF4-FFF2-40B4-BE49-F238E27FC236}">
                  <a16:creationId xmlns:a16="http://schemas.microsoft.com/office/drawing/2014/main" id="{7F0DCC89-35F9-F8DA-CB5C-A856E919330F}"/>
                </a:ext>
              </a:extLst>
            </p:cNvPr>
            <p:cNvSpPr/>
            <p:nvPr userDrawn="1"/>
          </p:nvSpPr>
          <p:spPr>
            <a:xfrm flipH="1">
              <a:off x="11962905" y="6414247"/>
              <a:ext cx="13897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grpSp>
      <p:grpSp>
        <p:nvGrpSpPr>
          <p:cNvPr id="21" name="Grupo 20">
            <a:extLst>
              <a:ext uri="{FF2B5EF4-FFF2-40B4-BE49-F238E27FC236}">
                <a16:creationId xmlns:a16="http://schemas.microsoft.com/office/drawing/2014/main" id="{E56C6BE9-1907-F2ED-36C6-635ED9AF4C45}"/>
              </a:ext>
            </a:extLst>
          </p:cNvPr>
          <p:cNvGrpSpPr/>
          <p:nvPr userDrawn="1"/>
        </p:nvGrpSpPr>
        <p:grpSpPr>
          <a:xfrm flipH="1" flipV="1">
            <a:off x="-142875" y="-63965"/>
            <a:ext cx="1700587" cy="564028"/>
            <a:chOff x="9705226" y="6414247"/>
            <a:chExt cx="2396658" cy="507718"/>
          </a:xfrm>
          <a:solidFill>
            <a:schemeClr val="bg1"/>
          </a:solidFill>
        </p:grpSpPr>
        <p:sp>
          <p:nvSpPr>
            <p:cNvPr id="22" name="Rectángulo 21">
              <a:extLst>
                <a:ext uri="{FF2B5EF4-FFF2-40B4-BE49-F238E27FC236}">
                  <a16:creationId xmlns:a16="http://schemas.microsoft.com/office/drawing/2014/main" id="{45B633CA-7337-487C-5D09-3F4D352C1F01}"/>
                </a:ext>
              </a:extLst>
            </p:cNvPr>
            <p:cNvSpPr/>
            <p:nvPr userDrawn="1"/>
          </p:nvSpPr>
          <p:spPr>
            <a:xfrm flipH="1">
              <a:off x="9705226" y="6414247"/>
              <a:ext cx="457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3" name="Rectángulo 22">
              <a:extLst>
                <a:ext uri="{FF2B5EF4-FFF2-40B4-BE49-F238E27FC236}">
                  <a16:creationId xmlns:a16="http://schemas.microsoft.com/office/drawing/2014/main" id="{59B30706-D988-0920-4364-0FACF75F5F37}"/>
                </a:ext>
              </a:extLst>
            </p:cNvPr>
            <p:cNvSpPr/>
            <p:nvPr userDrawn="1"/>
          </p:nvSpPr>
          <p:spPr>
            <a:xfrm flipH="1">
              <a:off x="9869551" y="6414247"/>
              <a:ext cx="57651"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4" name="Rectángulo 23">
              <a:extLst>
                <a:ext uri="{FF2B5EF4-FFF2-40B4-BE49-F238E27FC236}">
                  <a16:creationId xmlns:a16="http://schemas.microsoft.com/office/drawing/2014/main" id="{232D1086-AE74-0406-2AC0-E828A7D9848B}"/>
                </a:ext>
              </a:extLst>
            </p:cNvPr>
            <p:cNvSpPr/>
            <p:nvPr userDrawn="1"/>
          </p:nvSpPr>
          <p:spPr>
            <a:xfrm flipH="1">
              <a:off x="10050447"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5" name="Rectángulo 24">
              <a:extLst>
                <a:ext uri="{FF2B5EF4-FFF2-40B4-BE49-F238E27FC236}">
                  <a16:creationId xmlns:a16="http://schemas.microsoft.com/office/drawing/2014/main" id="{DB8FFCED-8F69-26B3-891D-4FC820F881CA}"/>
                </a:ext>
              </a:extLst>
            </p:cNvPr>
            <p:cNvSpPr/>
            <p:nvPr userDrawn="1"/>
          </p:nvSpPr>
          <p:spPr>
            <a:xfrm flipH="1">
              <a:off x="10226701"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6" name="Rectángulo 25">
              <a:extLst>
                <a:ext uri="{FF2B5EF4-FFF2-40B4-BE49-F238E27FC236}">
                  <a16:creationId xmlns:a16="http://schemas.microsoft.com/office/drawing/2014/main" id="{EA32DF48-EB7F-6D93-0C0E-2CE8A5231C22}"/>
                </a:ext>
              </a:extLst>
            </p:cNvPr>
            <p:cNvSpPr/>
            <p:nvPr userDrawn="1"/>
          </p:nvSpPr>
          <p:spPr>
            <a:xfrm flipH="1">
              <a:off x="10402954" y="6414247"/>
              <a:ext cx="6891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7" name="Rectángulo 26">
              <a:extLst>
                <a:ext uri="{FF2B5EF4-FFF2-40B4-BE49-F238E27FC236}">
                  <a16:creationId xmlns:a16="http://schemas.microsoft.com/office/drawing/2014/main" id="{98AA0BAD-2FED-B358-AE93-A96452DA2828}"/>
                </a:ext>
              </a:extLst>
            </p:cNvPr>
            <p:cNvSpPr/>
            <p:nvPr userDrawn="1"/>
          </p:nvSpPr>
          <p:spPr>
            <a:xfrm flipH="1">
              <a:off x="10567280"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8" name="Rectángulo 27">
              <a:extLst>
                <a:ext uri="{FF2B5EF4-FFF2-40B4-BE49-F238E27FC236}">
                  <a16:creationId xmlns:a16="http://schemas.microsoft.com/office/drawing/2014/main" id="{02A74291-083B-B80F-76F7-66E76557796A}"/>
                </a:ext>
              </a:extLst>
            </p:cNvPr>
            <p:cNvSpPr/>
            <p:nvPr userDrawn="1"/>
          </p:nvSpPr>
          <p:spPr>
            <a:xfrm flipH="1">
              <a:off x="10748831"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9" name="Rectángulo 28">
              <a:extLst>
                <a:ext uri="{FF2B5EF4-FFF2-40B4-BE49-F238E27FC236}">
                  <a16:creationId xmlns:a16="http://schemas.microsoft.com/office/drawing/2014/main" id="{C9C53CDF-817C-7319-6540-5450256A7A7D}"/>
                </a:ext>
              </a:extLst>
            </p:cNvPr>
            <p:cNvSpPr/>
            <p:nvPr userDrawn="1"/>
          </p:nvSpPr>
          <p:spPr>
            <a:xfrm flipH="1">
              <a:off x="10923759" y="6414247"/>
              <a:ext cx="96748"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0" name="Rectángulo 29">
              <a:extLst>
                <a:ext uri="{FF2B5EF4-FFF2-40B4-BE49-F238E27FC236}">
                  <a16:creationId xmlns:a16="http://schemas.microsoft.com/office/drawing/2014/main" id="{901E8CF6-9677-B7EB-D0CF-E58670156651}"/>
                </a:ext>
              </a:extLst>
            </p:cNvPr>
            <p:cNvSpPr/>
            <p:nvPr userDrawn="1"/>
          </p:nvSpPr>
          <p:spPr>
            <a:xfrm flipH="1">
              <a:off x="11091723" y="6414247"/>
              <a:ext cx="10371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1" name="Rectángulo 30">
              <a:extLst>
                <a:ext uri="{FF2B5EF4-FFF2-40B4-BE49-F238E27FC236}">
                  <a16:creationId xmlns:a16="http://schemas.microsoft.com/office/drawing/2014/main" id="{6629851F-2F73-36FE-2DB6-B8496BA14BA6}"/>
                </a:ext>
              </a:extLst>
            </p:cNvPr>
            <p:cNvSpPr/>
            <p:nvPr userDrawn="1"/>
          </p:nvSpPr>
          <p:spPr>
            <a:xfrm flipH="1">
              <a:off x="11266653" y="6414247"/>
              <a:ext cx="11166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2" name="Rectángulo 31">
              <a:extLst>
                <a:ext uri="{FF2B5EF4-FFF2-40B4-BE49-F238E27FC236}">
                  <a16:creationId xmlns:a16="http://schemas.microsoft.com/office/drawing/2014/main" id="{EF7159FA-A4A0-B900-BAC1-118FFD956ECA}"/>
                </a:ext>
              </a:extLst>
            </p:cNvPr>
            <p:cNvSpPr/>
            <p:nvPr userDrawn="1"/>
          </p:nvSpPr>
          <p:spPr>
            <a:xfrm flipH="1">
              <a:off x="11441593" y="6414247"/>
              <a:ext cx="11960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3" name="Rectángulo 32">
              <a:extLst>
                <a:ext uri="{FF2B5EF4-FFF2-40B4-BE49-F238E27FC236}">
                  <a16:creationId xmlns:a16="http://schemas.microsoft.com/office/drawing/2014/main" id="{183C29BD-9145-FDD0-29F7-95403C6F9BBE}"/>
                </a:ext>
              </a:extLst>
            </p:cNvPr>
            <p:cNvSpPr/>
            <p:nvPr userDrawn="1"/>
          </p:nvSpPr>
          <p:spPr>
            <a:xfrm flipH="1">
              <a:off x="11616855" y="6414247"/>
              <a:ext cx="1272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4" name="Rectángulo 33">
              <a:extLst>
                <a:ext uri="{FF2B5EF4-FFF2-40B4-BE49-F238E27FC236}">
                  <a16:creationId xmlns:a16="http://schemas.microsoft.com/office/drawing/2014/main" id="{D7D615E7-49DD-2424-6784-40E0BFFA30F5}"/>
                </a:ext>
              </a:extLst>
            </p:cNvPr>
            <p:cNvSpPr/>
            <p:nvPr userDrawn="1"/>
          </p:nvSpPr>
          <p:spPr>
            <a:xfrm flipH="1">
              <a:off x="11791784" y="6414247"/>
              <a:ext cx="130200"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5" name="Rectángulo 34">
              <a:extLst>
                <a:ext uri="{FF2B5EF4-FFF2-40B4-BE49-F238E27FC236}">
                  <a16:creationId xmlns:a16="http://schemas.microsoft.com/office/drawing/2014/main" id="{5224C9B4-00D7-0D34-A96C-B039D63B9662}"/>
                </a:ext>
              </a:extLst>
            </p:cNvPr>
            <p:cNvSpPr/>
            <p:nvPr userDrawn="1"/>
          </p:nvSpPr>
          <p:spPr>
            <a:xfrm flipH="1">
              <a:off x="11962905" y="6414247"/>
              <a:ext cx="13897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grpSp>
    </p:spTree>
    <p:extLst>
      <p:ext uri="{BB962C8B-B14F-4D97-AF65-F5344CB8AC3E}">
        <p14:creationId xmlns:p14="http://schemas.microsoft.com/office/powerpoint/2010/main" val="1617271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B4281B43-CCCD-24DB-6926-6DBE79E78D7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7248"/>
          <a:stretch/>
        </p:blipFill>
        <p:spPr>
          <a:xfrm>
            <a:off x="20095" y="-140677"/>
            <a:ext cx="12192000" cy="3720932"/>
          </a:xfrm>
          <a:prstGeom prst="rect">
            <a:avLst/>
          </a:prstGeom>
        </p:spPr>
      </p:pic>
      <p:sp>
        <p:nvSpPr>
          <p:cNvPr id="9" name="Rectángulo 8">
            <a:extLst>
              <a:ext uri="{FF2B5EF4-FFF2-40B4-BE49-F238E27FC236}">
                <a16:creationId xmlns:a16="http://schemas.microsoft.com/office/drawing/2014/main" id="{1FD7C5CF-DB38-CD89-C84D-7D46B6EEDF08}"/>
              </a:ext>
            </a:extLst>
          </p:cNvPr>
          <p:cNvSpPr/>
          <p:nvPr userDrawn="1"/>
        </p:nvSpPr>
        <p:spPr>
          <a:xfrm>
            <a:off x="301451" y="3429000"/>
            <a:ext cx="11910644" cy="3486593"/>
          </a:xfrm>
          <a:prstGeom prst="rect">
            <a:avLst/>
          </a:prstGeom>
          <a:solidFill>
            <a:srgbClr val="6C0E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10" name="Rectángulo 9">
            <a:extLst>
              <a:ext uri="{FF2B5EF4-FFF2-40B4-BE49-F238E27FC236}">
                <a16:creationId xmlns:a16="http://schemas.microsoft.com/office/drawing/2014/main" id="{B7F7FA98-38BF-B7CB-3CB7-83C408C358F3}"/>
              </a:ext>
            </a:extLst>
          </p:cNvPr>
          <p:cNvSpPr/>
          <p:nvPr userDrawn="1"/>
        </p:nvSpPr>
        <p:spPr>
          <a:xfrm>
            <a:off x="0" y="-140679"/>
            <a:ext cx="301451" cy="3569680"/>
          </a:xfrm>
          <a:prstGeom prst="rect">
            <a:avLst/>
          </a:prstGeom>
          <a:solidFill>
            <a:srgbClr val="6C0E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 name="Rectángulo 10">
            <a:extLst>
              <a:ext uri="{FF2B5EF4-FFF2-40B4-BE49-F238E27FC236}">
                <a16:creationId xmlns:a16="http://schemas.microsoft.com/office/drawing/2014/main" id="{EAFD63A2-43AB-A7C5-CEE8-DEED2BA91FE4}"/>
              </a:ext>
            </a:extLst>
          </p:cNvPr>
          <p:cNvSpPr/>
          <p:nvPr userDrawn="1"/>
        </p:nvSpPr>
        <p:spPr>
          <a:xfrm>
            <a:off x="-1" y="3428998"/>
            <a:ext cx="301451" cy="348659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832720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6C4C530B-2446-18A1-9EDF-EAE9500A248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803" r="34413"/>
          <a:stretch/>
        </p:blipFill>
        <p:spPr>
          <a:xfrm>
            <a:off x="-106326" y="-63967"/>
            <a:ext cx="2596688" cy="6987682"/>
          </a:xfrm>
          <a:prstGeom prst="rect">
            <a:avLst/>
          </a:prstGeom>
        </p:spPr>
      </p:pic>
      <p:sp>
        <p:nvSpPr>
          <p:cNvPr id="9" name="Rectángulo 8">
            <a:extLst>
              <a:ext uri="{FF2B5EF4-FFF2-40B4-BE49-F238E27FC236}">
                <a16:creationId xmlns:a16="http://schemas.microsoft.com/office/drawing/2014/main" id="{75AC794A-8BA9-122F-12FD-94456B2FD92C}"/>
              </a:ext>
            </a:extLst>
          </p:cNvPr>
          <p:cNvSpPr/>
          <p:nvPr userDrawn="1"/>
        </p:nvSpPr>
        <p:spPr>
          <a:xfrm>
            <a:off x="3446585" y="-63965"/>
            <a:ext cx="8765510" cy="6985931"/>
          </a:xfrm>
          <a:prstGeom prst="rect">
            <a:avLst/>
          </a:prstGeom>
          <a:solidFill>
            <a:srgbClr val="6C0E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2" name="Rectángulo 1">
            <a:extLst>
              <a:ext uri="{FF2B5EF4-FFF2-40B4-BE49-F238E27FC236}">
                <a16:creationId xmlns:a16="http://schemas.microsoft.com/office/drawing/2014/main" id="{5BEFD0E8-EAE2-343B-E461-9671E60B6338}"/>
              </a:ext>
            </a:extLst>
          </p:cNvPr>
          <p:cNvSpPr/>
          <p:nvPr userDrawn="1"/>
        </p:nvSpPr>
        <p:spPr>
          <a:xfrm>
            <a:off x="2346834" y="-63966"/>
            <a:ext cx="1099751" cy="69859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4" name="CuadroTexto 3">
            <a:extLst>
              <a:ext uri="{FF2B5EF4-FFF2-40B4-BE49-F238E27FC236}">
                <a16:creationId xmlns:a16="http://schemas.microsoft.com/office/drawing/2014/main" id="{0F1F3EE2-6559-A2C3-0F62-C0F617AC2C0D}"/>
              </a:ext>
            </a:extLst>
          </p:cNvPr>
          <p:cNvSpPr txBox="1"/>
          <p:nvPr userDrawn="1"/>
        </p:nvSpPr>
        <p:spPr>
          <a:xfrm rot="16200000">
            <a:off x="243230" y="2737461"/>
            <a:ext cx="5817706" cy="1323439"/>
          </a:xfrm>
          <a:prstGeom prst="rect">
            <a:avLst/>
          </a:prstGeom>
          <a:noFill/>
        </p:spPr>
        <p:txBody>
          <a:bodyPr wrap="square" rtlCol="0">
            <a:spAutoFit/>
          </a:bodyPr>
          <a:lstStyle/>
          <a:p>
            <a:pPr algn="r"/>
            <a:r>
              <a:rPr lang="es-ES_tradnl" sz="8000" b="1" dirty="0">
                <a:solidFill>
                  <a:srgbClr val="6C0E10"/>
                </a:solidFill>
                <a:latin typeface="Roboto" panose="02000000000000000000" pitchFamily="2" charset="0"/>
                <a:ea typeface="Roboto" panose="02000000000000000000" pitchFamily="2" charset="0"/>
              </a:rPr>
              <a:t>Contenido</a:t>
            </a:r>
          </a:p>
        </p:txBody>
      </p:sp>
    </p:spTree>
    <p:extLst>
      <p:ext uri="{BB962C8B-B14F-4D97-AF65-F5344CB8AC3E}">
        <p14:creationId xmlns:p14="http://schemas.microsoft.com/office/powerpoint/2010/main" val="3813905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F36C05C2-2CB9-C315-AC0B-A71124767EF6}"/>
              </a:ext>
            </a:extLst>
          </p:cNvPr>
          <p:cNvSpPr/>
          <p:nvPr userDrawn="1"/>
        </p:nvSpPr>
        <p:spPr>
          <a:xfrm>
            <a:off x="-114299" y="-63965"/>
            <a:ext cx="9753600" cy="6985931"/>
          </a:xfrm>
          <a:prstGeom prst="rect">
            <a:avLst/>
          </a:prstGeom>
          <a:solidFill>
            <a:srgbClr val="6C0E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0586D"/>
              </a:solidFill>
            </a:endParaRPr>
          </a:p>
          <a:p>
            <a:pPr algn="ctr"/>
            <a:endParaRPr lang="es-PE" dirty="0">
              <a:solidFill>
                <a:srgbClr val="F0586D"/>
              </a:solidFill>
            </a:endParaRPr>
          </a:p>
        </p:txBody>
      </p:sp>
      <p:grpSp>
        <p:nvGrpSpPr>
          <p:cNvPr id="16" name="Grupo 15">
            <a:extLst>
              <a:ext uri="{FF2B5EF4-FFF2-40B4-BE49-F238E27FC236}">
                <a16:creationId xmlns:a16="http://schemas.microsoft.com/office/drawing/2014/main" id="{9D701E33-9700-9FC6-1198-5C35258EB0D2}"/>
              </a:ext>
            </a:extLst>
          </p:cNvPr>
          <p:cNvGrpSpPr/>
          <p:nvPr userDrawn="1"/>
        </p:nvGrpSpPr>
        <p:grpSpPr>
          <a:xfrm>
            <a:off x="3886200" y="1583411"/>
            <a:ext cx="7535825" cy="4199859"/>
            <a:chOff x="3543300" y="1828800"/>
            <a:chExt cx="7535825" cy="4199859"/>
          </a:xfrm>
        </p:grpSpPr>
        <p:sp>
          <p:nvSpPr>
            <p:cNvPr id="7" name="Rectángulo redondeado 6">
              <a:extLst>
                <a:ext uri="{FF2B5EF4-FFF2-40B4-BE49-F238E27FC236}">
                  <a16:creationId xmlns:a16="http://schemas.microsoft.com/office/drawing/2014/main" id="{7E3A5604-10E3-2C1E-BBAC-AE34F4062D2F}"/>
                </a:ext>
              </a:extLst>
            </p:cNvPr>
            <p:cNvSpPr/>
            <p:nvPr userDrawn="1"/>
          </p:nvSpPr>
          <p:spPr>
            <a:xfrm>
              <a:off x="3543300" y="1828800"/>
              <a:ext cx="7535825" cy="4199859"/>
            </a:xfrm>
            <a:prstGeom prst="roundRect">
              <a:avLst>
                <a:gd name="adj" fmla="val 6731"/>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Rectángulo 3">
              <a:extLst>
                <a:ext uri="{FF2B5EF4-FFF2-40B4-BE49-F238E27FC236}">
                  <a16:creationId xmlns:a16="http://schemas.microsoft.com/office/drawing/2014/main" id="{4DB9FD65-3500-E033-C5CE-D56F9D40FE3B}"/>
                </a:ext>
              </a:extLst>
            </p:cNvPr>
            <p:cNvSpPr/>
            <p:nvPr userDrawn="1"/>
          </p:nvSpPr>
          <p:spPr>
            <a:xfrm>
              <a:off x="4098851" y="2163722"/>
              <a:ext cx="6023344" cy="355659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Rectángulo redondeado 7">
              <a:extLst>
                <a:ext uri="{FF2B5EF4-FFF2-40B4-BE49-F238E27FC236}">
                  <a16:creationId xmlns:a16="http://schemas.microsoft.com/office/drawing/2014/main" id="{4F7ED973-06CF-C958-C9C9-C8ED8BEC2A7A}"/>
                </a:ext>
              </a:extLst>
            </p:cNvPr>
            <p:cNvSpPr/>
            <p:nvPr userDrawn="1"/>
          </p:nvSpPr>
          <p:spPr>
            <a:xfrm>
              <a:off x="10560571" y="3357797"/>
              <a:ext cx="150249" cy="1123821"/>
            </a:xfrm>
            <a:prstGeom prst="roundRect">
              <a:avLst>
                <a:gd name="adj" fmla="val 50000"/>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15" name="Grupo 14">
            <a:extLst>
              <a:ext uri="{FF2B5EF4-FFF2-40B4-BE49-F238E27FC236}">
                <a16:creationId xmlns:a16="http://schemas.microsoft.com/office/drawing/2014/main" id="{E36F2BAD-90F7-58B5-C28C-AD8058F00783}"/>
              </a:ext>
            </a:extLst>
          </p:cNvPr>
          <p:cNvGrpSpPr/>
          <p:nvPr userDrawn="1"/>
        </p:nvGrpSpPr>
        <p:grpSpPr>
          <a:xfrm>
            <a:off x="98453" y="4987636"/>
            <a:ext cx="552531" cy="1934329"/>
            <a:chOff x="98453" y="4987637"/>
            <a:chExt cx="552531" cy="1879630"/>
          </a:xfrm>
          <a:solidFill>
            <a:schemeClr val="bg1"/>
          </a:solidFill>
        </p:grpSpPr>
        <p:sp>
          <p:nvSpPr>
            <p:cNvPr id="10" name="Rectángulo 9">
              <a:extLst>
                <a:ext uri="{FF2B5EF4-FFF2-40B4-BE49-F238E27FC236}">
                  <a16:creationId xmlns:a16="http://schemas.microsoft.com/office/drawing/2014/main" id="{CCBD4240-2C70-D88D-DD7C-5E7A856EB176}"/>
                </a:ext>
              </a:extLst>
            </p:cNvPr>
            <p:cNvSpPr/>
            <p:nvPr userDrawn="1"/>
          </p:nvSpPr>
          <p:spPr>
            <a:xfrm flipH="1">
              <a:off x="605265" y="4987637"/>
              <a:ext cx="45719" cy="187963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 name="Rectángulo 10">
              <a:extLst>
                <a:ext uri="{FF2B5EF4-FFF2-40B4-BE49-F238E27FC236}">
                  <a16:creationId xmlns:a16="http://schemas.microsoft.com/office/drawing/2014/main" id="{6144F95A-84F5-6650-8BEC-A1935C912258}"/>
                </a:ext>
              </a:extLst>
            </p:cNvPr>
            <p:cNvSpPr/>
            <p:nvPr userDrawn="1"/>
          </p:nvSpPr>
          <p:spPr>
            <a:xfrm flipH="1">
              <a:off x="483027" y="4987637"/>
              <a:ext cx="45719" cy="187963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11">
              <a:extLst>
                <a:ext uri="{FF2B5EF4-FFF2-40B4-BE49-F238E27FC236}">
                  <a16:creationId xmlns:a16="http://schemas.microsoft.com/office/drawing/2014/main" id="{42EB86E2-7690-68B0-85B2-BE29E6234C0F}"/>
                </a:ext>
              </a:extLst>
            </p:cNvPr>
            <p:cNvSpPr/>
            <p:nvPr userDrawn="1"/>
          </p:nvSpPr>
          <p:spPr>
            <a:xfrm flipH="1">
              <a:off x="347969" y="4987637"/>
              <a:ext cx="45719" cy="187963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3" name="Rectángulo 12">
              <a:extLst>
                <a:ext uri="{FF2B5EF4-FFF2-40B4-BE49-F238E27FC236}">
                  <a16:creationId xmlns:a16="http://schemas.microsoft.com/office/drawing/2014/main" id="{7A06B535-0A7C-35D5-9252-9540D873AA2E}"/>
                </a:ext>
              </a:extLst>
            </p:cNvPr>
            <p:cNvSpPr/>
            <p:nvPr userDrawn="1"/>
          </p:nvSpPr>
          <p:spPr>
            <a:xfrm flipH="1">
              <a:off x="224933" y="4987637"/>
              <a:ext cx="50612" cy="187963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Rectángulo 13">
              <a:extLst>
                <a:ext uri="{FF2B5EF4-FFF2-40B4-BE49-F238E27FC236}">
                  <a16:creationId xmlns:a16="http://schemas.microsoft.com/office/drawing/2014/main" id="{FE15B268-F441-F1B2-D389-59086E141132}"/>
                </a:ext>
              </a:extLst>
            </p:cNvPr>
            <p:cNvSpPr/>
            <p:nvPr userDrawn="1"/>
          </p:nvSpPr>
          <p:spPr>
            <a:xfrm flipH="1">
              <a:off x="98453" y="4987637"/>
              <a:ext cx="50612" cy="187963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grpSp>
    </p:spTree>
    <p:extLst>
      <p:ext uri="{BB962C8B-B14F-4D97-AF65-F5344CB8AC3E}">
        <p14:creationId xmlns:p14="http://schemas.microsoft.com/office/powerpoint/2010/main" val="2413705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CC2FED8B-0C0A-FD95-75C5-85B0145273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155" r="16480"/>
          <a:stretch/>
        </p:blipFill>
        <p:spPr>
          <a:xfrm>
            <a:off x="7772405" y="-63965"/>
            <a:ext cx="4548187" cy="6989695"/>
          </a:xfrm>
          <a:prstGeom prst="rect">
            <a:avLst/>
          </a:prstGeom>
        </p:spPr>
      </p:pic>
      <p:sp>
        <p:nvSpPr>
          <p:cNvPr id="2" name="Rectángulo 1">
            <a:extLst>
              <a:ext uri="{FF2B5EF4-FFF2-40B4-BE49-F238E27FC236}">
                <a16:creationId xmlns:a16="http://schemas.microsoft.com/office/drawing/2014/main" id="{9E84804F-A8B2-4214-280F-1D1939EBC696}"/>
              </a:ext>
            </a:extLst>
          </p:cNvPr>
          <p:cNvSpPr/>
          <p:nvPr userDrawn="1"/>
        </p:nvSpPr>
        <p:spPr>
          <a:xfrm>
            <a:off x="-114299" y="-63965"/>
            <a:ext cx="8381999" cy="6985931"/>
          </a:xfrm>
          <a:prstGeom prst="rect">
            <a:avLst/>
          </a:prstGeom>
          <a:solidFill>
            <a:srgbClr val="6C0E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grpSp>
        <p:nvGrpSpPr>
          <p:cNvPr id="27" name="Grupo 26">
            <a:extLst>
              <a:ext uri="{FF2B5EF4-FFF2-40B4-BE49-F238E27FC236}">
                <a16:creationId xmlns:a16="http://schemas.microsoft.com/office/drawing/2014/main" id="{15AAEB80-AF4D-5241-9331-4E16D3F34AC9}"/>
              </a:ext>
            </a:extLst>
          </p:cNvPr>
          <p:cNvGrpSpPr/>
          <p:nvPr userDrawn="1"/>
        </p:nvGrpSpPr>
        <p:grpSpPr>
          <a:xfrm>
            <a:off x="9705226" y="6414247"/>
            <a:ext cx="2396658" cy="575448"/>
            <a:chOff x="9705226" y="6414247"/>
            <a:chExt cx="2396658" cy="507718"/>
          </a:xfrm>
          <a:solidFill>
            <a:schemeClr val="bg1"/>
          </a:solidFill>
        </p:grpSpPr>
        <p:sp>
          <p:nvSpPr>
            <p:cNvPr id="10" name="Rectángulo 9">
              <a:extLst>
                <a:ext uri="{FF2B5EF4-FFF2-40B4-BE49-F238E27FC236}">
                  <a16:creationId xmlns:a16="http://schemas.microsoft.com/office/drawing/2014/main" id="{DCACB173-D163-7503-1753-2426D987FA3D}"/>
                </a:ext>
              </a:extLst>
            </p:cNvPr>
            <p:cNvSpPr/>
            <p:nvPr userDrawn="1"/>
          </p:nvSpPr>
          <p:spPr>
            <a:xfrm flipH="1">
              <a:off x="9705226" y="6414247"/>
              <a:ext cx="457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11">
              <a:extLst>
                <a:ext uri="{FF2B5EF4-FFF2-40B4-BE49-F238E27FC236}">
                  <a16:creationId xmlns:a16="http://schemas.microsoft.com/office/drawing/2014/main" id="{9330D6EF-611C-61C0-C748-C8E1CD5D1FAD}"/>
                </a:ext>
              </a:extLst>
            </p:cNvPr>
            <p:cNvSpPr/>
            <p:nvPr userDrawn="1"/>
          </p:nvSpPr>
          <p:spPr>
            <a:xfrm flipH="1">
              <a:off x="9869551" y="6414247"/>
              <a:ext cx="57651"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3" name="Rectángulo 12">
              <a:extLst>
                <a:ext uri="{FF2B5EF4-FFF2-40B4-BE49-F238E27FC236}">
                  <a16:creationId xmlns:a16="http://schemas.microsoft.com/office/drawing/2014/main" id="{4952BDEF-5F35-28B8-1B65-236FB7901B1E}"/>
                </a:ext>
              </a:extLst>
            </p:cNvPr>
            <p:cNvSpPr/>
            <p:nvPr userDrawn="1"/>
          </p:nvSpPr>
          <p:spPr>
            <a:xfrm flipH="1">
              <a:off x="10050447"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Rectángulo 14">
              <a:extLst>
                <a:ext uri="{FF2B5EF4-FFF2-40B4-BE49-F238E27FC236}">
                  <a16:creationId xmlns:a16="http://schemas.microsoft.com/office/drawing/2014/main" id="{099AF0CF-25D6-6A9B-45EA-22CE996736F4}"/>
                </a:ext>
              </a:extLst>
            </p:cNvPr>
            <p:cNvSpPr/>
            <p:nvPr userDrawn="1"/>
          </p:nvSpPr>
          <p:spPr>
            <a:xfrm flipH="1">
              <a:off x="10226701"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6" name="Rectángulo 15">
              <a:extLst>
                <a:ext uri="{FF2B5EF4-FFF2-40B4-BE49-F238E27FC236}">
                  <a16:creationId xmlns:a16="http://schemas.microsoft.com/office/drawing/2014/main" id="{DDF27563-1D41-8190-BADF-E0AB51AE1834}"/>
                </a:ext>
              </a:extLst>
            </p:cNvPr>
            <p:cNvSpPr/>
            <p:nvPr userDrawn="1"/>
          </p:nvSpPr>
          <p:spPr>
            <a:xfrm flipH="1">
              <a:off x="10402954" y="6414247"/>
              <a:ext cx="6891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Rectángulo 17">
              <a:extLst>
                <a:ext uri="{FF2B5EF4-FFF2-40B4-BE49-F238E27FC236}">
                  <a16:creationId xmlns:a16="http://schemas.microsoft.com/office/drawing/2014/main" id="{3E9C0E89-5943-771B-203A-0E84ADE93494}"/>
                </a:ext>
              </a:extLst>
            </p:cNvPr>
            <p:cNvSpPr/>
            <p:nvPr userDrawn="1"/>
          </p:nvSpPr>
          <p:spPr>
            <a:xfrm flipH="1">
              <a:off x="10567280"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9" name="Rectángulo 18">
              <a:extLst>
                <a:ext uri="{FF2B5EF4-FFF2-40B4-BE49-F238E27FC236}">
                  <a16:creationId xmlns:a16="http://schemas.microsoft.com/office/drawing/2014/main" id="{035F6823-B55A-EB14-C7CD-893B4E71F569}"/>
                </a:ext>
              </a:extLst>
            </p:cNvPr>
            <p:cNvSpPr/>
            <p:nvPr userDrawn="1"/>
          </p:nvSpPr>
          <p:spPr>
            <a:xfrm flipH="1">
              <a:off x="10748831"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0" name="Rectángulo 19">
              <a:extLst>
                <a:ext uri="{FF2B5EF4-FFF2-40B4-BE49-F238E27FC236}">
                  <a16:creationId xmlns:a16="http://schemas.microsoft.com/office/drawing/2014/main" id="{0FFFD08D-431E-6CEC-9454-5D878934918A}"/>
                </a:ext>
              </a:extLst>
            </p:cNvPr>
            <p:cNvSpPr/>
            <p:nvPr userDrawn="1"/>
          </p:nvSpPr>
          <p:spPr>
            <a:xfrm flipH="1">
              <a:off x="10923759" y="6414247"/>
              <a:ext cx="96748"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1" name="Rectángulo 20">
              <a:extLst>
                <a:ext uri="{FF2B5EF4-FFF2-40B4-BE49-F238E27FC236}">
                  <a16:creationId xmlns:a16="http://schemas.microsoft.com/office/drawing/2014/main" id="{73F34685-B1A8-100F-8299-BC44C270ECE5}"/>
                </a:ext>
              </a:extLst>
            </p:cNvPr>
            <p:cNvSpPr/>
            <p:nvPr userDrawn="1"/>
          </p:nvSpPr>
          <p:spPr>
            <a:xfrm flipH="1">
              <a:off x="11091723" y="6414247"/>
              <a:ext cx="10371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2" name="Rectángulo 21">
              <a:extLst>
                <a:ext uri="{FF2B5EF4-FFF2-40B4-BE49-F238E27FC236}">
                  <a16:creationId xmlns:a16="http://schemas.microsoft.com/office/drawing/2014/main" id="{63E3941C-88B7-3EA0-090A-55E9F694856D}"/>
                </a:ext>
              </a:extLst>
            </p:cNvPr>
            <p:cNvSpPr/>
            <p:nvPr userDrawn="1"/>
          </p:nvSpPr>
          <p:spPr>
            <a:xfrm flipH="1">
              <a:off x="11266653" y="6414247"/>
              <a:ext cx="11166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3" name="Rectángulo 22">
              <a:extLst>
                <a:ext uri="{FF2B5EF4-FFF2-40B4-BE49-F238E27FC236}">
                  <a16:creationId xmlns:a16="http://schemas.microsoft.com/office/drawing/2014/main" id="{4490DD13-8CBA-8848-5090-7A49D03E0FB7}"/>
                </a:ext>
              </a:extLst>
            </p:cNvPr>
            <p:cNvSpPr/>
            <p:nvPr userDrawn="1"/>
          </p:nvSpPr>
          <p:spPr>
            <a:xfrm flipH="1">
              <a:off x="11441593" y="6414247"/>
              <a:ext cx="11960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4" name="Rectángulo 23">
              <a:extLst>
                <a:ext uri="{FF2B5EF4-FFF2-40B4-BE49-F238E27FC236}">
                  <a16:creationId xmlns:a16="http://schemas.microsoft.com/office/drawing/2014/main" id="{63D9B08C-B991-285F-BD69-14A966AB051D}"/>
                </a:ext>
              </a:extLst>
            </p:cNvPr>
            <p:cNvSpPr/>
            <p:nvPr userDrawn="1"/>
          </p:nvSpPr>
          <p:spPr>
            <a:xfrm flipH="1">
              <a:off x="11616855" y="6414247"/>
              <a:ext cx="1272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5" name="Rectángulo 24">
              <a:extLst>
                <a:ext uri="{FF2B5EF4-FFF2-40B4-BE49-F238E27FC236}">
                  <a16:creationId xmlns:a16="http://schemas.microsoft.com/office/drawing/2014/main" id="{DA5442D4-3A9B-4628-9D81-38E7F6E573A2}"/>
                </a:ext>
              </a:extLst>
            </p:cNvPr>
            <p:cNvSpPr/>
            <p:nvPr userDrawn="1"/>
          </p:nvSpPr>
          <p:spPr>
            <a:xfrm flipH="1">
              <a:off x="11791784" y="6414247"/>
              <a:ext cx="130200"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6" name="Rectángulo 25">
              <a:extLst>
                <a:ext uri="{FF2B5EF4-FFF2-40B4-BE49-F238E27FC236}">
                  <a16:creationId xmlns:a16="http://schemas.microsoft.com/office/drawing/2014/main" id="{677C1DCF-9201-F4D5-0409-65AC92EDD198}"/>
                </a:ext>
              </a:extLst>
            </p:cNvPr>
            <p:cNvSpPr/>
            <p:nvPr userDrawn="1"/>
          </p:nvSpPr>
          <p:spPr>
            <a:xfrm flipH="1">
              <a:off x="11962905" y="6414247"/>
              <a:ext cx="13897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grpSp>
    </p:spTree>
    <p:extLst>
      <p:ext uri="{BB962C8B-B14F-4D97-AF65-F5344CB8AC3E}">
        <p14:creationId xmlns:p14="http://schemas.microsoft.com/office/powerpoint/2010/main" val="336029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0A4BEA0-4FB0-B191-3C7A-A5541981DFA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787" r="3463"/>
          <a:stretch/>
        </p:blipFill>
        <p:spPr>
          <a:xfrm flipH="1">
            <a:off x="-157164" y="-86577"/>
            <a:ext cx="10477001" cy="7044589"/>
          </a:xfrm>
          <a:prstGeom prst="rect">
            <a:avLst/>
          </a:prstGeom>
        </p:spPr>
      </p:pic>
      <p:sp>
        <p:nvSpPr>
          <p:cNvPr id="2" name="Rectángulo 1">
            <a:extLst>
              <a:ext uri="{FF2B5EF4-FFF2-40B4-BE49-F238E27FC236}">
                <a16:creationId xmlns:a16="http://schemas.microsoft.com/office/drawing/2014/main" id="{3695B068-C99A-1782-18A6-4F0893FDAB46}"/>
              </a:ext>
            </a:extLst>
          </p:cNvPr>
          <p:cNvSpPr/>
          <p:nvPr userDrawn="1"/>
        </p:nvSpPr>
        <p:spPr>
          <a:xfrm flipH="1">
            <a:off x="8372474" y="-63965"/>
            <a:ext cx="3114675" cy="6350465"/>
          </a:xfrm>
          <a:prstGeom prst="rect">
            <a:avLst/>
          </a:prstGeom>
          <a:solidFill>
            <a:srgbClr val="6C0E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3" name="CuadroTexto 2">
            <a:extLst>
              <a:ext uri="{FF2B5EF4-FFF2-40B4-BE49-F238E27FC236}">
                <a16:creationId xmlns:a16="http://schemas.microsoft.com/office/drawing/2014/main" id="{AA981CAC-4B06-F461-0F5C-A7FD2C624F69}"/>
              </a:ext>
            </a:extLst>
          </p:cNvPr>
          <p:cNvSpPr txBox="1"/>
          <p:nvPr userDrawn="1"/>
        </p:nvSpPr>
        <p:spPr>
          <a:xfrm rot="16200000">
            <a:off x="8623671" y="2349534"/>
            <a:ext cx="5089777" cy="1323439"/>
          </a:xfrm>
          <a:prstGeom prst="rect">
            <a:avLst/>
          </a:prstGeom>
          <a:noFill/>
        </p:spPr>
        <p:txBody>
          <a:bodyPr wrap="square" rtlCol="0">
            <a:spAutoFit/>
          </a:bodyPr>
          <a:lstStyle/>
          <a:p>
            <a:pPr algn="r"/>
            <a:r>
              <a:rPr lang="es-ES_tradnl" sz="8000" b="1" dirty="0">
                <a:solidFill>
                  <a:schemeClr val="bg1"/>
                </a:solidFill>
                <a:latin typeface="Roboto" panose="02000000000000000000" pitchFamily="2" charset="0"/>
                <a:ea typeface="Roboto" panose="02000000000000000000" pitchFamily="2" charset="0"/>
              </a:rPr>
              <a:t>Tema</a:t>
            </a:r>
          </a:p>
        </p:txBody>
      </p:sp>
    </p:spTree>
    <p:extLst>
      <p:ext uri="{BB962C8B-B14F-4D97-AF65-F5344CB8AC3E}">
        <p14:creationId xmlns:p14="http://schemas.microsoft.com/office/powerpoint/2010/main" val="3137793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605BCFDC-AEB7-D4E2-B252-D7A437D41EB1}"/>
              </a:ext>
            </a:extLst>
          </p:cNvPr>
          <p:cNvSpPr/>
          <p:nvPr userDrawn="1"/>
        </p:nvSpPr>
        <p:spPr>
          <a:xfrm>
            <a:off x="11996163" y="-63965"/>
            <a:ext cx="224413" cy="6985931"/>
          </a:xfrm>
          <a:prstGeom prst="rect">
            <a:avLst/>
          </a:prstGeom>
          <a:solidFill>
            <a:srgbClr val="6C0E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6" name="Rectángulo 5">
            <a:extLst>
              <a:ext uri="{FF2B5EF4-FFF2-40B4-BE49-F238E27FC236}">
                <a16:creationId xmlns:a16="http://schemas.microsoft.com/office/drawing/2014/main" id="{E7FD9F81-72D2-CCAC-47EA-D4EB933BCFE5}"/>
              </a:ext>
            </a:extLst>
          </p:cNvPr>
          <p:cNvSpPr/>
          <p:nvPr userDrawn="1"/>
        </p:nvSpPr>
        <p:spPr>
          <a:xfrm>
            <a:off x="-28576" y="-63965"/>
            <a:ext cx="622998" cy="6985931"/>
          </a:xfrm>
          <a:prstGeom prst="rect">
            <a:avLst/>
          </a:prstGeom>
          <a:solidFill>
            <a:srgbClr val="6C0E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7" name="Rectángulo 6">
            <a:extLst>
              <a:ext uri="{FF2B5EF4-FFF2-40B4-BE49-F238E27FC236}">
                <a16:creationId xmlns:a16="http://schemas.microsoft.com/office/drawing/2014/main" id="{B2A38778-0D78-5BC3-2040-8A4D472A7362}"/>
              </a:ext>
            </a:extLst>
          </p:cNvPr>
          <p:cNvSpPr/>
          <p:nvPr userDrawn="1"/>
        </p:nvSpPr>
        <p:spPr>
          <a:xfrm>
            <a:off x="594422" y="-63965"/>
            <a:ext cx="90435" cy="6985931"/>
          </a:xfrm>
          <a:prstGeom prst="rect">
            <a:avLst/>
          </a:prstGeom>
          <a:solidFill>
            <a:srgbClr val="B418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Tree>
    <p:extLst>
      <p:ext uri="{BB962C8B-B14F-4D97-AF65-F5344CB8AC3E}">
        <p14:creationId xmlns:p14="http://schemas.microsoft.com/office/powerpoint/2010/main" val="2952870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ido con título">
    <p:spTree>
      <p:nvGrpSpPr>
        <p:cNvPr id="1" name=""/>
        <p:cNvGrpSpPr/>
        <p:nvPr/>
      </p:nvGrpSpPr>
      <p:grpSpPr>
        <a:xfrm>
          <a:off x="0" y="0"/>
          <a:ext cx="0" cy="0"/>
          <a:chOff x="0" y="0"/>
          <a:chExt cx="0" cy="0"/>
        </a:xfrm>
      </p:grpSpPr>
      <p:pic>
        <p:nvPicPr>
          <p:cNvPr id="22" name="Imagen 21">
            <a:extLst>
              <a:ext uri="{FF2B5EF4-FFF2-40B4-BE49-F238E27FC236}">
                <a16:creationId xmlns:a16="http://schemas.microsoft.com/office/drawing/2014/main" id="{CEE21166-4746-C4EF-ED86-6D6A2033F01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684" t="14832" b="10998"/>
          <a:stretch/>
        </p:blipFill>
        <p:spPr>
          <a:xfrm>
            <a:off x="-100013" y="-63965"/>
            <a:ext cx="6396042" cy="6985931"/>
          </a:xfrm>
          <a:prstGeom prst="rect">
            <a:avLst/>
          </a:prstGeom>
        </p:spPr>
      </p:pic>
      <p:sp>
        <p:nvSpPr>
          <p:cNvPr id="2" name="Rectángulo 1">
            <a:extLst>
              <a:ext uri="{FF2B5EF4-FFF2-40B4-BE49-F238E27FC236}">
                <a16:creationId xmlns:a16="http://schemas.microsoft.com/office/drawing/2014/main" id="{206E95BF-93DC-3EF1-1B9C-7EEA29B44D85}"/>
              </a:ext>
            </a:extLst>
          </p:cNvPr>
          <p:cNvSpPr/>
          <p:nvPr userDrawn="1"/>
        </p:nvSpPr>
        <p:spPr>
          <a:xfrm>
            <a:off x="6096000" y="-63965"/>
            <a:ext cx="6148762" cy="6985931"/>
          </a:xfrm>
          <a:prstGeom prst="rect">
            <a:avLst/>
          </a:prstGeom>
          <a:solidFill>
            <a:srgbClr val="6C0E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grpSp>
        <p:nvGrpSpPr>
          <p:cNvPr id="3" name="Grupo 2">
            <a:extLst>
              <a:ext uri="{FF2B5EF4-FFF2-40B4-BE49-F238E27FC236}">
                <a16:creationId xmlns:a16="http://schemas.microsoft.com/office/drawing/2014/main" id="{1BEF9533-0CAD-29B2-52BC-CC538FE12649}"/>
              </a:ext>
            </a:extLst>
          </p:cNvPr>
          <p:cNvGrpSpPr/>
          <p:nvPr userDrawn="1"/>
        </p:nvGrpSpPr>
        <p:grpSpPr>
          <a:xfrm>
            <a:off x="9848104" y="-63965"/>
            <a:ext cx="2396658" cy="764053"/>
            <a:chOff x="9705226" y="6414247"/>
            <a:chExt cx="2396658" cy="507718"/>
          </a:xfrm>
          <a:solidFill>
            <a:schemeClr val="bg1"/>
          </a:solidFill>
        </p:grpSpPr>
        <p:sp>
          <p:nvSpPr>
            <p:cNvPr id="4" name="Rectángulo 3">
              <a:extLst>
                <a:ext uri="{FF2B5EF4-FFF2-40B4-BE49-F238E27FC236}">
                  <a16:creationId xmlns:a16="http://schemas.microsoft.com/office/drawing/2014/main" id="{16A9D1AF-19F0-DD5D-5DA5-385419377F01}"/>
                </a:ext>
              </a:extLst>
            </p:cNvPr>
            <p:cNvSpPr/>
            <p:nvPr userDrawn="1"/>
          </p:nvSpPr>
          <p:spPr>
            <a:xfrm flipH="1">
              <a:off x="9705226" y="6414247"/>
              <a:ext cx="457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 name="Rectángulo 4">
              <a:extLst>
                <a:ext uri="{FF2B5EF4-FFF2-40B4-BE49-F238E27FC236}">
                  <a16:creationId xmlns:a16="http://schemas.microsoft.com/office/drawing/2014/main" id="{E6AA1754-C133-2B92-4C7F-4AB106224244}"/>
                </a:ext>
              </a:extLst>
            </p:cNvPr>
            <p:cNvSpPr/>
            <p:nvPr userDrawn="1"/>
          </p:nvSpPr>
          <p:spPr>
            <a:xfrm flipH="1">
              <a:off x="9869551" y="6414247"/>
              <a:ext cx="57651"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Rectángulo 5">
              <a:extLst>
                <a:ext uri="{FF2B5EF4-FFF2-40B4-BE49-F238E27FC236}">
                  <a16:creationId xmlns:a16="http://schemas.microsoft.com/office/drawing/2014/main" id="{D925055F-B220-8D44-0379-7B19DFB8AC5B}"/>
                </a:ext>
              </a:extLst>
            </p:cNvPr>
            <p:cNvSpPr/>
            <p:nvPr userDrawn="1"/>
          </p:nvSpPr>
          <p:spPr>
            <a:xfrm flipH="1">
              <a:off x="10050447"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Rectángulo 6">
              <a:extLst>
                <a:ext uri="{FF2B5EF4-FFF2-40B4-BE49-F238E27FC236}">
                  <a16:creationId xmlns:a16="http://schemas.microsoft.com/office/drawing/2014/main" id="{DD6358A4-CA38-C986-AF84-2092C6B1E9ED}"/>
                </a:ext>
              </a:extLst>
            </p:cNvPr>
            <p:cNvSpPr/>
            <p:nvPr userDrawn="1"/>
          </p:nvSpPr>
          <p:spPr>
            <a:xfrm flipH="1">
              <a:off x="10226701"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 name="Rectángulo 7">
              <a:extLst>
                <a:ext uri="{FF2B5EF4-FFF2-40B4-BE49-F238E27FC236}">
                  <a16:creationId xmlns:a16="http://schemas.microsoft.com/office/drawing/2014/main" id="{D0862FCB-AFEF-4D63-172C-FEB8AC2E9A68}"/>
                </a:ext>
              </a:extLst>
            </p:cNvPr>
            <p:cNvSpPr/>
            <p:nvPr userDrawn="1"/>
          </p:nvSpPr>
          <p:spPr>
            <a:xfrm flipH="1">
              <a:off x="10402954" y="6414247"/>
              <a:ext cx="6891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Rectángulo 8">
              <a:extLst>
                <a:ext uri="{FF2B5EF4-FFF2-40B4-BE49-F238E27FC236}">
                  <a16:creationId xmlns:a16="http://schemas.microsoft.com/office/drawing/2014/main" id="{33842C74-310C-BF6A-D73F-95A948338A3C}"/>
                </a:ext>
              </a:extLst>
            </p:cNvPr>
            <p:cNvSpPr/>
            <p:nvPr userDrawn="1"/>
          </p:nvSpPr>
          <p:spPr>
            <a:xfrm flipH="1">
              <a:off x="10567280"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 name="Rectángulo 9">
              <a:extLst>
                <a:ext uri="{FF2B5EF4-FFF2-40B4-BE49-F238E27FC236}">
                  <a16:creationId xmlns:a16="http://schemas.microsoft.com/office/drawing/2014/main" id="{E861D8D0-3230-9AC8-6358-975B3E8E8294}"/>
                </a:ext>
              </a:extLst>
            </p:cNvPr>
            <p:cNvSpPr/>
            <p:nvPr userDrawn="1"/>
          </p:nvSpPr>
          <p:spPr>
            <a:xfrm flipH="1">
              <a:off x="10748831"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11">
              <a:extLst>
                <a:ext uri="{FF2B5EF4-FFF2-40B4-BE49-F238E27FC236}">
                  <a16:creationId xmlns:a16="http://schemas.microsoft.com/office/drawing/2014/main" id="{A492F803-422C-129E-E992-B612C25DFE7D}"/>
                </a:ext>
              </a:extLst>
            </p:cNvPr>
            <p:cNvSpPr/>
            <p:nvPr userDrawn="1"/>
          </p:nvSpPr>
          <p:spPr>
            <a:xfrm flipH="1">
              <a:off x="10923759" y="6414247"/>
              <a:ext cx="96748"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3" name="Rectángulo 12">
              <a:extLst>
                <a:ext uri="{FF2B5EF4-FFF2-40B4-BE49-F238E27FC236}">
                  <a16:creationId xmlns:a16="http://schemas.microsoft.com/office/drawing/2014/main" id="{D712FCB9-88B8-8D2E-E7EE-AEBB9D8FC14C}"/>
                </a:ext>
              </a:extLst>
            </p:cNvPr>
            <p:cNvSpPr/>
            <p:nvPr userDrawn="1"/>
          </p:nvSpPr>
          <p:spPr>
            <a:xfrm flipH="1">
              <a:off x="11091723" y="6414247"/>
              <a:ext cx="10371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Rectángulo 13">
              <a:extLst>
                <a:ext uri="{FF2B5EF4-FFF2-40B4-BE49-F238E27FC236}">
                  <a16:creationId xmlns:a16="http://schemas.microsoft.com/office/drawing/2014/main" id="{1B06EFFD-E43A-2C91-C532-5612E4B0F5E6}"/>
                </a:ext>
              </a:extLst>
            </p:cNvPr>
            <p:cNvSpPr/>
            <p:nvPr userDrawn="1"/>
          </p:nvSpPr>
          <p:spPr>
            <a:xfrm flipH="1">
              <a:off x="11266653" y="6414247"/>
              <a:ext cx="11166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Rectángulo 14">
              <a:extLst>
                <a:ext uri="{FF2B5EF4-FFF2-40B4-BE49-F238E27FC236}">
                  <a16:creationId xmlns:a16="http://schemas.microsoft.com/office/drawing/2014/main" id="{C519C26C-0915-8E2D-CA19-25FEAD834889}"/>
                </a:ext>
              </a:extLst>
            </p:cNvPr>
            <p:cNvSpPr/>
            <p:nvPr userDrawn="1"/>
          </p:nvSpPr>
          <p:spPr>
            <a:xfrm flipH="1">
              <a:off x="11441593" y="6414247"/>
              <a:ext cx="11960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6" name="Rectángulo 15">
              <a:extLst>
                <a:ext uri="{FF2B5EF4-FFF2-40B4-BE49-F238E27FC236}">
                  <a16:creationId xmlns:a16="http://schemas.microsoft.com/office/drawing/2014/main" id="{72FC3DCA-8CFD-223C-E77A-ABC3A334CBB0}"/>
                </a:ext>
              </a:extLst>
            </p:cNvPr>
            <p:cNvSpPr/>
            <p:nvPr userDrawn="1"/>
          </p:nvSpPr>
          <p:spPr>
            <a:xfrm flipH="1">
              <a:off x="11616855" y="6414247"/>
              <a:ext cx="1272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7" name="Rectángulo 16">
              <a:extLst>
                <a:ext uri="{FF2B5EF4-FFF2-40B4-BE49-F238E27FC236}">
                  <a16:creationId xmlns:a16="http://schemas.microsoft.com/office/drawing/2014/main" id="{ED5E2350-8341-30FE-B8F6-ED211D86AE44}"/>
                </a:ext>
              </a:extLst>
            </p:cNvPr>
            <p:cNvSpPr/>
            <p:nvPr userDrawn="1"/>
          </p:nvSpPr>
          <p:spPr>
            <a:xfrm flipH="1">
              <a:off x="11791784" y="6414247"/>
              <a:ext cx="130200"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Rectángulo 17">
              <a:extLst>
                <a:ext uri="{FF2B5EF4-FFF2-40B4-BE49-F238E27FC236}">
                  <a16:creationId xmlns:a16="http://schemas.microsoft.com/office/drawing/2014/main" id="{79752899-BA4E-FCF8-EAB9-D4FB44DF16B3}"/>
                </a:ext>
              </a:extLst>
            </p:cNvPr>
            <p:cNvSpPr/>
            <p:nvPr userDrawn="1"/>
          </p:nvSpPr>
          <p:spPr>
            <a:xfrm flipH="1">
              <a:off x="11962905" y="6414247"/>
              <a:ext cx="13897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grpSp>
    </p:spTree>
    <p:extLst>
      <p:ext uri="{BB962C8B-B14F-4D97-AF65-F5344CB8AC3E}">
        <p14:creationId xmlns:p14="http://schemas.microsoft.com/office/powerpoint/2010/main" val="1688885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C16DF0C-2A6D-BA73-3426-6410F6C255A0}"/>
              </a:ext>
            </a:extLst>
          </p:cNvPr>
          <p:cNvSpPr/>
          <p:nvPr userDrawn="1"/>
        </p:nvSpPr>
        <p:spPr>
          <a:xfrm>
            <a:off x="86244" y="-63965"/>
            <a:ext cx="12105756" cy="698593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4" name="Rectángulo 3">
            <a:extLst>
              <a:ext uri="{FF2B5EF4-FFF2-40B4-BE49-F238E27FC236}">
                <a16:creationId xmlns:a16="http://schemas.microsoft.com/office/drawing/2014/main" id="{EFD0116D-A700-F242-CBB5-57CA0C183657}"/>
              </a:ext>
            </a:extLst>
          </p:cNvPr>
          <p:cNvSpPr/>
          <p:nvPr userDrawn="1"/>
        </p:nvSpPr>
        <p:spPr>
          <a:xfrm flipH="1">
            <a:off x="984894" y="-63965"/>
            <a:ext cx="224413" cy="6985931"/>
          </a:xfrm>
          <a:prstGeom prst="rect">
            <a:avLst/>
          </a:prstGeom>
          <a:solidFill>
            <a:srgbClr val="B418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2" name="Rectángulo 1">
            <a:extLst>
              <a:ext uri="{FF2B5EF4-FFF2-40B4-BE49-F238E27FC236}">
                <a16:creationId xmlns:a16="http://schemas.microsoft.com/office/drawing/2014/main" id="{4D5295A8-1D9D-7BED-9DA9-626C2D0BD258}"/>
              </a:ext>
            </a:extLst>
          </p:cNvPr>
          <p:cNvSpPr/>
          <p:nvPr userDrawn="1"/>
        </p:nvSpPr>
        <p:spPr>
          <a:xfrm>
            <a:off x="11996163" y="-63965"/>
            <a:ext cx="224413" cy="6985931"/>
          </a:xfrm>
          <a:prstGeom prst="rect">
            <a:avLst/>
          </a:prstGeom>
          <a:solidFill>
            <a:srgbClr val="6C0E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3" name="Rectángulo 2">
            <a:extLst>
              <a:ext uri="{FF2B5EF4-FFF2-40B4-BE49-F238E27FC236}">
                <a16:creationId xmlns:a16="http://schemas.microsoft.com/office/drawing/2014/main" id="{DE087DE4-92D3-90D3-E162-943AF8928C81}"/>
              </a:ext>
            </a:extLst>
          </p:cNvPr>
          <p:cNvSpPr/>
          <p:nvPr userDrawn="1"/>
        </p:nvSpPr>
        <p:spPr>
          <a:xfrm>
            <a:off x="-28577" y="-63965"/>
            <a:ext cx="1123063" cy="6985931"/>
          </a:xfrm>
          <a:prstGeom prst="rect">
            <a:avLst/>
          </a:prstGeom>
          <a:solidFill>
            <a:srgbClr val="6C0E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Tree>
    <p:extLst>
      <p:ext uri="{BB962C8B-B14F-4D97-AF65-F5344CB8AC3E}">
        <p14:creationId xmlns:p14="http://schemas.microsoft.com/office/powerpoint/2010/main" val="1106619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D7B52A0-27B6-552F-29AB-86098E2094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1DE2AEB1-7813-7B19-5F83-FA8BBDDA2D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C88DF19E-5F6D-A60F-569F-D4B8C2ED5E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AD5D83-F3A4-4E5E-BD3D-885D17711F7F}" type="datetimeFigureOut">
              <a:rPr lang="es-PE" smtClean="0"/>
              <a:t>23/02/2024</a:t>
            </a:fld>
            <a:endParaRPr lang="es-PE"/>
          </a:p>
        </p:txBody>
      </p:sp>
      <p:sp>
        <p:nvSpPr>
          <p:cNvPr id="5" name="Marcador de pie de página 4">
            <a:extLst>
              <a:ext uri="{FF2B5EF4-FFF2-40B4-BE49-F238E27FC236}">
                <a16:creationId xmlns:a16="http://schemas.microsoft.com/office/drawing/2014/main" id="{305A0A96-6D6F-BB91-9120-C3DBB6A65D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Marcador de número de diapositiva 5">
            <a:extLst>
              <a:ext uri="{FF2B5EF4-FFF2-40B4-BE49-F238E27FC236}">
                <a16:creationId xmlns:a16="http://schemas.microsoft.com/office/drawing/2014/main" id="{E907CED3-116F-2306-88B2-F36E760AF9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39276B-0852-47F6-A4C5-2AC5CD006795}" type="slidenum">
              <a:rPr lang="es-PE" smtClean="0"/>
              <a:t>‹Nº›</a:t>
            </a:fld>
            <a:endParaRPr lang="es-PE"/>
          </a:p>
        </p:txBody>
      </p:sp>
    </p:spTree>
    <p:extLst>
      <p:ext uri="{BB962C8B-B14F-4D97-AF65-F5344CB8AC3E}">
        <p14:creationId xmlns:p14="http://schemas.microsoft.com/office/powerpoint/2010/main" val="2139435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2" r:id="rId12"/>
    <p:sldLayoutId id="2147483661" r:id="rId13"/>
    <p:sldLayoutId id="21474836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hyperlink" Target="https://www.digitaliapublishing.com/a/66605" TargetMode="External"/><Relationship Id="rId2" Type="http://schemas.openxmlformats.org/officeDocument/2006/relationships/hyperlink" Target="https://search.ebscohost.com/login.aspx?direct=true&amp;db=e000xww&amp;AN=1690049&amp;lang=es&amp;site=ehost-live" TargetMode="External"/><Relationship Id="rId1" Type="http://schemas.openxmlformats.org/officeDocument/2006/relationships/slideLayout" Target="../slideLayouts/slideLayout13.xml"/><Relationship Id="rId6" Type="http://schemas.openxmlformats.org/officeDocument/2006/relationships/hyperlink" Target="https://www.digitaliapublishing.com/a/29357" TargetMode="External"/><Relationship Id="rId5" Type="http://schemas.openxmlformats.org/officeDocument/2006/relationships/hyperlink" Target="https://www.digitaliapublishing.com/a/111424" TargetMode="External"/><Relationship Id="rId4" Type="http://schemas.openxmlformats.org/officeDocument/2006/relationships/hyperlink" Target="https://www.digitaliapublishing.com/a/109943"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youtu.be/6C1bHrwnxn0?si=Q8E8DzOYG9u4FwT3" TargetMode="External"/><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E173452-1854-A55F-B75E-E3C6989BA2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169" y="702505"/>
            <a:ext cx="1540064" cy="469651"/>
          </a:xfrm>
          <a:prstGeom prst="rect">
            <a:avLst/>
          </a:prstGeom>
        </p:spPr>
      </p:pic>
      <p:cxnSp>
        <p:nvCxnSpPr>
          <p:cNvPr id="4" name="Conector recto de flecha 3">
            <a:extLst>
              <a:ext uri="{FF2B5EF4-FFF2-40B4-BE49-F238E27FC236}">
                <a16:creationId xmlns:a16="http://schemas.microsoft.com/office/drawing/2014/main" id="{3EA202D7-D504-869D-A913-13E96377AEB9}"/>
              </a:ext>
            </a:extLst>
          </p:cNvPr>
          <p:cNvCxnSpPr>
            <a:cxnSpLocks/>
          </p:cNvCxnSpPr>
          <p:nvPr/>
        </p:nvCxnSpPr>
        <p:spPr>
          <a:xfrm>
            <a:off x="2471736" y="565855"/>
            <a:ext cx="0" cy="742950"/>
          </a:xfrm>
          <a:prstGeom prst="straightConnector1">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E7B31ACF-9798-647A-AD39-6BD6725FE105}"/>
              </a:ext>
            </a:extLst>
          </p:cNvPr>
          <p:cNvSpPr txBox="1"/>
          <p:nvPr/>
        </p:nvSpPr>
        <p:spPr>
          <a:xfrm>
            <a:off x="2471736" y="565855"/>
            <a:ext cx="1569418" cy="738664"/>
          </a:xfrm>
          <a:prstGeom prst="rect">
            <a:avLst/>
          </a:prstGeom>
          <a:noFill/>
        </p:spPr>
        <p:txBody>
          <a:bodyPr wrap="square" rtlCol="0">
            <a:spAutoFit/>
          </a:bodyPr>
          <a:lstStyle/>
          <a:p>
            <a:pPr algn="ctr"/>
            <a:r>
              <a:rPr lang="es-ES_tradnl" sz="1400" dirty="0">
                <a:solidFill>
                  <a:schemeClr val="bg1"/>
                </a:solidFill>
                <a:latin typeface="Roboto" panose="02000000000000000000" pitchFamily="2" charset="0"/>
                <a:ea typeface="Roboto" panose="02000000000000000000" pitchFamily="2" charset="0"/>
              </a:rPr>
              <a:t>Programa de </a:t>
            </a:r>
          </a:p>
          <a:p>
            <a:pPr algn="ctr"/>
            <a:r>
              <a:rPr lang="es-ES_tradnl" sz="1400" dirty="0">
                <a:solidFill>
                  <a:schemeClr val="bg1"/>
                </a:solidFill>
                <a:latin typeface="Roboto" panose="02000000000000000000" pitchFamily="2" charset="0"/>
                <a:ea typeface="Roboto" panose="02000000000000000000" pitchFamily="2" charset="0"/>
              </a:rPr>
              <a:t>Ingeniería de Sistemas</a:t>
            </a:r>
          </a:p>
        </p:txBody>
      </p:sp>
      <p:sp>
        <p:nvSpPr>
          <p:cNvPr id="7" name="Rectángulo 6">
            <a:extLst>
              <a:ext uri="{FF2B5EF4-FFF2-40B4-BE49-F238E27FC236}">
                <a16:creationId xmlns:a16="http://schemas.microsoft.com/office/drawing/2014/main" id="{127F1BEE-AC37-86DF-AC3A-ED8088790D4D}"/>
              </a:ext>
            </a:extLst>
          </p:cNvPr>
          <p:cNvSpPr/>
          <p:nvPr/>
        </p:nvSpPr>
        <p:spPr>
          <a:xfrm>
            <a:off x="419888" y="1877111"/>
            <a:ext cx="3256367" cy="11255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CuadroTexto 7">
            <a:extLst>
              <a:ext uri="{FF2B5EF4-FFF2-40B4-BE49-F238E27FC236}">
                <a16:creationId xmlns:a16="http://schemas.microsoft.com/office/drawing/2014/main" id="{902C519D-1FDE-7580-3CDA-7174DC79780E}"/>
              </a:ext>
            </a:extLst>
          </p:cNvPr>
          <p:cNvSpPr txBox="1"/>
          <p:nvPr/>
        </p:nvSpPr>
        <p:spPr>
          <a:xfrm>
            <a:off x="487052" y="1986975"/>
            <a:ext cx="2911151" cy="1015663"/>
          </a:xfrm>
          <a:prstGeom prst="rect">
            <a:avLst/>
          </a:prstGeom>
          <a:noFill/>
        </p:spPr>
        <p:txBody>
          <a:bodyPr wrap="square" rtlCol="0">
            <a:spAutoFit/>
          </a:bodyPr>
          <a:lstStyle/>
          <a:p>
            <a:pPr algn="ctr"/>
            <a:r>
              <a:rPr lang="es-ES_tradnl" sz="2000" b="1" dirty="0">
                <a:solidFill>
                  <a:srgbClr val="6C0E10"/>
                </a:solidFill>
                <a:latin typeface="Roboto" panose="02000000000000000000" pitchFamily="2" charset="0"/>
                <a:ea typeface="Roboto" panose="02000000000000000000" pitchFamily="2" charset="0"/>
              </a:rPr>
              <a:t>GESTIÓN DE DATOS </a:t>
            </a:r>
          </a:p>
          <a:p>
            <a:pPr algn="ctr"/>
            <a:r>
              <a:rPr lang="es-ES_tradnl" sz="2000" b="1" dirty="0">
                <a:solidFill>
                  <a:srgbClr val="6C0E10"/>
                </a:solidFill>
                <a:latin typeface="Roboto" panose="02000000000000000000" pitchFamily="2" charset="0"/>
                <a:ea typeface="Roboto" panose="02000000000000000000" pitchFamily="2" charset="0"/>
              </a:rPr>
              <a:t>E</a:t>
            </a:r>
          </a:p>
          <a:p>
            <a:pPr algn="ctr"/>
            <a:r>
              <a:rPr lang="es-ES_tradnl" sz="2000" b="1" dirty="0">
                <a:solidFill>
                  <a:srgbClr val="6C0E10"/>
                </a:solidFill>
                <a:latin typeface="Roboto" panose="02000000000000000000" pitchFamily="2" charset="0"/>
                <a:ea typeface="Roboto" panose="02000000000000000000" pitchFamily="2" charset="0"/>
              </a:rPr>
              <a:t> INFORMACIÓN II</a:t>
            </a:r>
          </a:p>
        </p:txBody>
      </p:sp>
      <p:sp>
        <p:nvSpPr>
          <p:cNvPr id="11" name="CuadroTexto 10">
            <a:extLst>
              <a:ext uri="{FF2B5EF4-FFF2-40B4-BE49-F238E27FC236}">
                <a16:creationId xmlns:a16="http://schemas.microsoft.com/office/drawing/2014/main" id="{63582A60-C8C7-93E7-19C1-0C126BC1729B}"/>
              </a:ext>
            </a:extLst>
          </p:cNvPr>
          <p:cNvSpPr txBox="1"/>
          <p:nvPr/>
        </p:nvSpPr>
        <p:spPr>
          <a:xfrm>
            <a:off x="1044076" y="3996352"/>
            <a:ext cx="1569418" cy="400110"/>
          </a:xfrm>
          <a:prstGeom prst="rect">
            <a:avLst/>
          </a:prstGeom>
          <a:noFill/>
        </p:spPr>
        <p:txBody>
          <a:bodyPr wrap="square" rtlCol="0">
            <a:spAutoFit/>
          </a:bodyPr>
          <a:lstStyle/>
          <a:p>
            <a:r>
              <a:rPr lang="es-ES_tradnl" sz="2000" b="1" dirty="0">
                <a:solidFill>
                  <a:schemeClr val="bg1"/>
                </a:solidFill>
                <a:latin typeface="Roboto" panose="02000000000000000000" pitchFamily="2" charset="0"/>
                <a:ea typeface="Roboto" panose="02000000000000000000" pitchFamily="2" charset="0"/>
              </a:rPr>
              <a:t>Sesión 1</a:t>
            </a:r>
          </a:p>
        </p:txBody>
      </p:sp>
      <p:sp>
        <p:nvSpPr>
          <p:cNvPr id="12" name="CuadroTexto 11">
            <a:extLst>
              <a:ext uri="{FF2B5EF4-FFF2-40B4-BE49-F238E27FC236}">
                <a16:creationId xmlns:a16="http://schemas.microsoft.com/office/drawing/2014/main" id="{B04384F0-A790-6E10-1FBA-C131985987D4}"/>
              </a:ext>
            </a:extLst>
          </p:cNvPr>
          <p:cNvSpPr txBox="1"/>
          <p:nvPr/>
        </p:nvSpPr>
        <p:spPr>
          <a:xfrm>
            <a:off x="449746" y="4793505"/>
            <a:ext cx="4030825" cy="1261884"/>
          </a:xfrm>
          <a:prstGeom prst="rect">
            <a:avLst/>
          </a:prstGeom>
          <a:noFill/>
        </p:spPr>
        <p:txBody>
          <a:bodyPr wrap="square" rtlCol="0">
            <a:spAutoFit/>
          </a:bodyPr>
          <a:lstStyle/>
          <a:p>
            <a:r>
              <a:rPr lang="es-ES_tradnl" sz="2000" b="1" dirty="0">
                <a:solidFill>
                  <a:schemeClr val="bg1"/>
                </a:solidFill>
                <a:latin typeface="Roboto" panose="02000000000000000000" pitchFamily="2" charset="0"/>
                <a:ea typeface="Roboto" panose="02000000000000000000" pitchFamily="2" charset="0"/>
              </a:rPr>
              <a:t>Tema:</a:t>
            </a:r>
          </a:p>
          <a:p>
            <a:endParaRPr lang="es-ES_tradnl" sz="2000" b="1" dirty="0">
              <a:solidFill>
                <a:schemeClr val="bg1"/>
              </a:solidFill>
              <a:latin typeface="Roboto" panose="02000000000000000000" pitchFamily="2" charset="0"/>
              <a:ea typeface="Roboto" panose="02000000000000000000" pitchFamily="2" charset="0"/>
            </a:endParaRPr>
          </a:p>
          <a:p>
            <a:pPr algn="just"/>
            <a:r>
              <a:rPr lang="es-PE" b="1" dirty="0">
                <a:ln w="0"/>
                <a:solidFill>
                  <a:schemeClr val="bg1"/>
                </a:solidFill>
                <a:effectLst>
                  <a:outerShdw blurRad="38100" dist="19050" dir="2700000" algn="tl" rotWithShape="0">
                    <a:schemeClr val="dk1">
                      <a:alpha val="40000"/>
                    </a:schemeClr>
                  </a:outerShdw>
                </a:effectLst>
                <a:latin typeface="Arial" panose="020B0604020202020204" pitchFamily="34" charset="0"/>
                <a:ea typeface="Verdana" panose="020B0604030504040204" pitchFamily="34" charset="0"/>
                <a:cs typeface="Arial" panose="020B0604020202020204" pitchFamily="34" charset="0"/>
              </a:rPr>
              <a:t>Crear base datos y tablas para un proceso empresarial</a:t>
            </a:r>
            <a:endParaRPr lang="es-ES_tradnl" b="1"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577349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7EC166C-6FEE-95D7-613D-FA7F366693B6}"/>
              </a:ext>
            </a:extLst>
          </p:cNvPr>
          <p:cNvSpPr txBox="1"/>
          <p:nvPr/>
        </p:nvSpPr>
        <p:spPr>
          <a:xfrm>
            <a:off x="8584163" y="4528242"/>
            <a:ext cx="2677886" cy="1323439"/>
          </a:xfrm>
          <a:prstGeom prst="rect">
            <a:avLst/>
          </a:prstGeom>
          <a:noFill/>
        </p:spPr>
        <p:txBody>
          <a:bodyPr wrap="square" rtlCol="0">
            <a:spAutoFit/>
          </a:bodyPr>
          <a:lstStyle/>
          <a:p>
            <a:pPr algn="just"/>
            <a:r>
              <a:rPr lang="es-MX" sz="2000" b="1" dirty="0">
                <a:solidFill>
                  <a:schemeClr val="bg1"/>
                </a:solidFill>
                <a:latin typeface="Roboto" panose="02000000000000000000" pitchFamily="2" charset="0"/>
                <a:ea typeface="Roboto" panose="02000000000000000000" pitchFamily="2" charset="0"/>
              </a:rPr>
              <a:t>Base de Datos y Tablas para un proceso empresarial</a:t>
            </a:r>
          </a:p>
          <a:p>
            <a:pPr algn="ctr"/>
            <a:endParaRPr lang="es-ES_tradnl" sz="2000" b="1"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036560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4390B97-38DD-DA76-EE22-379551E20F49}"/>
              </a:ext>
            </a:extLst>
          </p:cNvPr>
          <p:cNvSpPr txBox="1"/>
          <p:nvPr/>
        </p:nvSpPr>
        <p:spPr>
          <a:xfrm rot="16200000">
            <a:off x="-1601291" y="2295506"/>
            <a:ext cx="3771741" cy="307777"/>
          </a:xfrm>
          <a:prstGeom prst="rect">
            <a:avLst/>
          </a:prstGeom>
          <a:noFill/>
        </p:spPr>
        <p:txBody>
          <a:bodyPr wrap="square" rtlCol="0">
            <a:spAutoFit/>
          </a:bodyPr>
          <a:lstStyle/>
          <a:p>
            <a:pPr algn="r"/>
            <a:r>
              <a:rPr lang="es-ES_tradnl" sz="1400" dirty="0">
                <a:solidFill>
                  <a:schemeClr val="bg1"/>
                </a:solidFill>
                <a:latin typeface="Roboto" panose="02000000000000000000" pitchFamily="2" charset="0"/>
                <a:ea typeface="Roboto" panose="02000000000000000000" pitchFamily="2" charset="0"/>
              </a:rPr>
              <a:t>Gestión de Datos e Información II – Sesión 1</a:t>
            </a:r>
          </a:p>
        </p:txBody>
      </p:sp>
      <p:sp>
        <p:nvSpPr>
          <p:cNvPr id="3" name="CuadroTexto 2">
            <a:extLst>
              <a:ext uri="{FF2B5EF4-FFF2-40B4-BE49-F238E27FC236}">
                <a16:creationId xmlns:a16="http://schemas.microsoft.com/office/drawing/2014/main" id="{3C830C38-C32A-3116-4D61-02BCF14DFE8E}"/>
              </a:ext>
            </a:extLst>
          </p:cNvPr>
          <p:cNvSpPr txBox="1"/>
          <p:nvPr/>
        </p:nvSpPr>
        <p:spPr>
          <a:xfrm>
            <a:off x="1848461" y="886897"/>
            <a:ext cx="3908515" cy="400110"/>
          </a:xfrm>
          <a:prstGeom prst="rect">
            <a:avLst/>
          </a:prstGeom>
          <a:noFill/>
        </p:spPr>
        <p:txBody>
          <a:bodyPr wrap="square" rtlCol="0">
            <a:spAutoFit/>
          </a:bodyPr>
          <a:lstStyle/>
          <a:p>
            <a:r>
              <a:rPr lang="es-ES_tradnl" sz="2000" b="1" dirty="0">
                <a:solidFill>
                  <a:srgbClr val="6C0E10"/>
                </a:solidFill>
                <a:latin typeface="Roboto" panose="02000000000000000000" pitchFamily="2" charset="0"/>
                <a:ea typeface="Roboto" panose="02000000000000000000" pitchFamily="2" charset="0"/>
              </a:rPr>
              <a:t>Base de datos empresarial</a:t>
            </a:r>
          </a:p>
        </p:txBody>
      </p:sp>
      <p:cxnSp>
        <p:nvCxnSpPr>
          <p:cNvPr id="4" name="Conector recto de flecha 3">
            <a:extLst>
              <a:ext uri="{FF2B5EF4-FFF2-40B4-BE49-F238E27FC236}">
                <a16:creationId xmlns:a16="http://schemas.microsoft.com/office/drawing/2014/main" id="{F3D9AB27-67F1-E7F3-803C-FAA1B27673A4}"/>
              </a:ext>
            </a:extLst>
          </p:cNvPr>
          <p:cNvCxnSpPr>
            <a:cxnSpLocks/>
          </p:cNvCxnSpPr>
          <p:nvPr/>
        </p:nvCxnSpPr>
        <p:spPr>
          <a:xfrm>
            <a:off x="1655875" y="863570"/>
            <a:ext cx="0" cy="545148"/>
          </a:xfrm>
          <a:prstGeom prst="straightConnector1">
            <a:avLst/>
          </a:prstGeom>
          <a:ln w="38100">
            <a:solidFill>
              <a:srgbClr val="6C0E1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7D91D40B-CCA2-6D35-AB96-77251C24F2AB}"/>
              </a:ext>
            </a:extLst>
          </p:cNvPr>
          <p:cNvSpPr txBox="1"/>
          <p:nvPr/>
        </p:nvSpPr>
        <p:spPr>
          <a:xfrm>
            <a:off x="1791116" y="1601514"/>
            <a:ext cx="9545578" cy="4196020"/>
          </a:xfrm>
          <a:prstGeom prst="rect">
            <a:avLst/>
          </a:prstGeom>
          <a:noFill/>
        </p:spPr>
        <p:txBody>
          <a:bodyPr wrap="square" rtlCol="0">
            <a:spAutoFit/>
          </a:bodyPr>
          <a:lstStyle/>
          <a:p>
            <a:pPr algn="just">
              <a:lnSpc>
                <a:spcPct val="150000"/>
              </a:lnSpc>
            </a:pPr>
            <a:r>
              <a:rPr lang="es-MX" dirty="0">
                <a:solidFill>
                  <a:schemeClr val="tx1">
                    <a:lumMod val="85000"/>
                    <a:lumOff val="15000"/>
                  </a:schemeClr>
                </a:solidFill>
                <a:latin typeface="Roboto" panose="02000000000000000000" pitchFamily="2" charset="0"/>
                <a:ea typeface="Roboto" panose="02000000000000000000" pitchFamily="2" charset="0"/>
              </a:rPr>
              <a:t>Para crear una base de datos para los diferentes procesos de una empresa implica seguir un proceso estructurado de diseño. </a:t>
            </a:r>
          </a:p>
          <a:p>
            <a:pPr algn="just">
              <a:lnSpc>
                <a:spcPct val="150000"/>
              </a:lnSpc>
            </a:pPr>
            <a:endParaRPr lang="es-MX" dirty="0">
              <a:solidFill>
                <a:schemeClr val="tx1">
                  <a:lumMod val="85000"/>
                  <a:lumOff val="15000"/>
                </a:schemeClr>
              </a:solidFill>
              <a:latin typeface="Roboto" panose="02000000000000000000" pitchFamily="2" charset="0"/>
              <a:ea typeface="Roboto" panose="02000000000000000000" pitchFamily="2" charset="0"/>
            </a:endParaRPr>
          </a:p>
          <a:p>
            <a:pPr algn="just">
              <a:lnSpc>
                <a:spcPct val="150000"/>
              </a:lnSpc>
            </a:pPr>
            <a:endParaRPr lang="es-MX" dirty="0">
              <a:solidFill>
                <a:schemeClr val="tx1">
                  <a:lumMod val="85000"/>
                  <a:lumOff val="15000"/>
                </a:schemeClr>
              </a:solidFill>
              <a:latin typeface="Roboto" panose="02000000000000000000" pitchFamily="2" charset="0"/>
              <a:ea typeface="Roboto" panose="02000000000000000000" pitchFamily="2" charset="0"/>
            </a:endParaRPr>
          </a:p>
          <a:p>
            <a:pPr algn="just">
              <a:lnSpc>
                <a:spcPct val="150000"/>
              </a:lnSpc>
            </a:pPr>
            <a:endParaRPr lang="es-MX" dirty="0">
              <a:solidFill>
                <a:schemeClr val="tx1">
                  <a:lumMod val="85000"/>
                  <a:lumOff val="15000"/>
                </a:schemeClr>
              </a:solidFill>
              <a:latin typeface="Roboto" panose="02000000000000000000" pitchFamily="2" charset="0"/>
              <a:ea typeface="Roboto" panose="02000000000000000000" pitchFamily="2" charset="0"/>
            </a:endParaRPr>
          </a:p>
          <a:p>
            <a:pPr algn="just">
              <a:lnSpc>
                <a:spcPct val="150000"/>
              </a:lnSpc>
            </a:pPr>
            <a:endParaRPr lang="es-MX" dirty="0">
              <a:solidFill>
                <a:schemeClr val="tx1">
                  <a:lumMod val="85000"/>
                  <a:lumOff val="15000"/>
                </a:schemeClr>
              </a:solidFill>
              <a:latin typeface="Roboto" panose="02000000000000000000" pitchFamily="2" charset="0"/>
              <a:ea typeface="Roboto" panose="02000000000000000000" pitchFamily="2" charset="0"/>
            </a:endParaRPr>
          </a:p>
          <a:p>
            <a:pPr algn="just">
              <a:lnSpc>
                <a:spcPct val="150000"/>
              </a:lnSpc>
            </a:pPr>
            <a:endParaRPr lang="es-MX" dirty="0">
              <a:solidFill>
                <a:schemeClr val="tx1">
                  <a:lumMod val="85000"/>
                  <a:lumOff val="15000"/>
                </a:schemeClr>
              </a:solidFill>
              <a:latin typeface="Roboto" panose="02000000000000000000" pitchFamily="2" charset="0"/>
              <a:ea typeface="Roboto" panose="02000000000000000000" pitchFamily="2" charset="0"/>
            </a:endParaRPr>
          </a:p>
          <a:p>
            <a:pPr algn="just">
              <a:lnSpc>
                <a:spcPct val="150000"/>
              </a:lnSpc>
            </a:pPr>
            <a:endParaRPr lang="es-MX" dirty="0">
              <a:solidFill>
                <a:schemeClr val="tx1">
                  <a:lumMod val="85000"/>
                  <a:lumOff val="15000"/>
                </a:schemeClr>
              </a:solidFill>
              <a:latin typeface="Roboto" panose="02000000000000000000" pitchFamily="2" charset="0"/>
              <a:ea typeface="Roboto" panose="02000000000000000000" pitchFamily="2" charset="0"/>
            </a:endParaRPr>
          </a:p>
          <a:p>
            <a:pPr algn="just">
              <a:lnSpc>
                <a:spcPct val="150000"/>
              </a:lnSpc>
            </a:pPr>
            <a:r>
              <a:rPr lang="es-MX" dirty="0">
                <a:solidFill>
                  <a:schemeClr val="tx1">
                    <a:lumMod val="85000"/>
                    <a:lumOff val="15000"/>
                  </a:schemeClr>
                </a:solidFill>
                <a:latin typeface="Roboto" panose="02000000000000000000" pitchFamily="2" charset="0"/>
                <a:ea typeface="Roboto" panose="02000000000000000000" pitchFamily="2" charset="0"/>
              </a:rPr>
              <a:t>A continuación, presentamos un conjunto de modelos y diagramas que puedes utilizar en forma ordenada para diseñar la base de datos:</a:t>
            </a:r>
            <a:endParaRPr lang="es-ES_tradnl" dirty="0">
              <a:solidFill>
                <a:schemeClr val="tx1">
                  <a:lumMod val="85000"/>
                  <a:lumOff val="15000"/>
                </a:schemeClr>
              </a:solidFill>
              <a:latin typeface="Roboto" panose="02000000000000000000" pitchFamily="2" charset="0"/>
              <a:ea typeface="Roboto" panose="02000000000000000000" pitchFamily="2" charset="0"/>
            </a:endParaRPr>
          </a:p>
        </p:txBody>
      </p:sp>
      <p:pic>
        <p:nvPicPr>
          <p:cNvPr id="7" name="Imagen 6">
            <a:extLst>
              <a:ext uri="{FF2B5EF4-FFF2-40B4-BE49-F238E27FC236}">
                <a16:creationId xmlns:a16="http://schemas.microsoft.com/office/drawing/2014/main" id="{54561A55-972C-445B-ABE9-0AC28AA142F0}"/>
              </a:ext>
            </a:extLst>
          </p:cNvPr>
          <p:cNvPicPr>
            <a:picLocks noChangeAspect="1"/>
          </p:cNvPicPr>
          <p:nvPr/>
        </p:nvPicPr>
        <p:blipFill>
          <a:blip r:embed="rId2"/>
          <a:stretch>
            <a:fillRect/>
          </a:stretch>
        </p:blipFill>
        <p:spPr>
          <a:xfrm>
            <a:off x="4011433" y="2489462"/>
            <a:ext cx="4169133" cy="2287811"/>
          </a:xfrm>
          <a:prstGeom prst="rect">
            <a:avLst/>
          </a:prstGeom>
        </p:spPr>
      </p:pic>
    </p:spTree>
    <p:extLst>
      <p:ext uri="{BB962C8B-B14F-4D97-AF65-F5344CB8AC3E}">
        <p14:creationId xmlns:p14="http://schemas.microsoft.com/office/powerpoint/2010/main" val="1317497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4390B97-38DD-DA76-EE22-379551E20F49}"/>
              </a:ext>
            </a:extLst>
          </p:cNvPr>
          <p:cNvSpPr txBox="1"/>
          <p:nvPr/>
        </p:nvSpPr>
        <p:spPr>
          <a:xfrm rot="16200000">
            <a:off x="-1601291" y="2295506"/>
            <a:ext cx="3771741" cy="307777"/>
          </a:xfrm>
          <a:prstGeom prst="rect">
            <a:avLst/>
          </a:prstGeom>
          <a:noFill/>
        </p:spPr>
        <p:txBody>
          <a:bodyPr wrap="square" rtlCol="0">
            <a:spAutoFit/>
          </a:bodyPr>
          <a:lstStyle/>
          <a:p>
            <a:pPr algn="r"/>
            <a:r>
              <a:rPr lang="es-ES_tradnl" sz="1400" dirty="0">
                <a:solidFill>
                  <a:schemeClr val="bg1"/>
                </a:solidFill>
                <a:latin typeface="Roboto" panose="02000000000000000000" pitchFamily="2" charset="0"/>
                <a:ea typeface="Roboto" panose="02000000000000000000" pitchFamily="2" charset="0"/>
              </a:rPr>
              <a:t>Gestión de Datos e Información II – Sesión 1</a:t>
            </a:r>
          </a:p>
        </p:txBody>
      </p:sp>
      <p:sp>
        <p:nvSpPr>
          <p:cNvPr id="3" name="CuadroTexto 2">
            <a:extLst>
              <a:ext uri="{FF2B5EF4-FFF2-40B4-BE49-F238E27FC236}">
                <a16:creationId xmlns:a16="http://schemas.microsoft.com/office/drawing/2014/main" id="{3C830C38-C32A-3116-4D61-02BCF14DFE8E}"/>
              </a:ext>
            </a:extLst>
          </p:cNvPr>
          <p:cNvSpPr txBox="1"/>
          <p:nvPr/>
        </p:nvSpPr>
        <p:spPr>
          <a:xfrm>
            <a:off x="1848461" y="886897"/>
            <a:ext cx="3908515" cy="400110"/>
          </a:xfrm>
          <a:prstGeom prst="rect">
            <a:avLst/>
          </a:prstGeom>
          <a:noFill/>
        </p:spPr>
        <p:txBody>
          <a:bodyPr wrap="square" rtlCol="0">
            <a:spAutoFit/>
          </a:bodyPr>
          <a:lstStyle/>
          <a:p>
            <a:r>
              <a:rPr lang="es-ES_tradnl" sz="2000" b="1" dirty="0">
                <a:solidFill>
                  <a:srgbClr val="6C0E10"/>
                </a:solidFill>
                <a:latin typeface="Roboto" panose="02000000000000000000" pitchFamily="2" charset="0"/>
                <a:ea typeface="Roboto" panose="02000000000000000000" pitchFamily="2" charset="0"/>
              </a:rPr>
              <a:t>Requisitos y análisis</a:t>
            </a:r>
          </a:p>
        </p:txBody>
      </p:sp>
      <p:cxnSp>
        <p:nvCxnSpPr>
          <p:cNvPr id="4" name="Conector recto de flecha 3">
            <a:extLst>
              <a:ext uri="{FF2B5EF4-FFF2-40B4-BE49-F238E27FC236}">
                <a16:creationId xmlns:a16="http://schemas.microsoft.com/office/drawing/2014/main" id="{F3D9AB27-67F1-E7F3-803C-FAA1B27673A4}"/>
              </a:ext>
            </a:extLst>
          </p:cNvPr>
          <p:cNvCxnSpPr>
            <a:cxnSpLocks/>
          </p:cNvCxnSpPr>
          <p:nvPr/>
        </p:nvCxnSpPr>
        <p:spPr>
          <a:xfrm>
            <a:off x="1655875" y="863570"/>
            <a:ext cx="0" cy="545148"/>
          </a:xfrm>
          <a:prstGeom prst="straightConnector1">
            <a:avLst/>
          </a:prstGeom>
          <a:ln w="38100">
            <a:solidFill>
              <a:srgbClr val="6C0E1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7D91D40B-CCA2-6D35-AB96-77251C24F2AB}"/>
              </a:ext>
            </a:extLst>
          </p:cNvPr>
          <p:cNvSpPr txBox="1"/>
          <p:nvPr/>
        </p:nvSpPr>
        <p:spPr>
          <a:xfrm>
            <a:off x="1791116" y="1601514"/>
            <a:ext cx="9265660" cy="2118529"/>
          </a:xfrm>
          <a:prstGeom prst="rect">
            <a:avLst/>
          </a:prstGeom>
          <a:noFill/>
        </p:spPr>
        <p:txBody>
          <a:bodyPr wrap="square" rtlCol="0">
            <a:spAutoFit/>
          </a:bodyPr>
          <a:lstStyle/>
          <a:p>
            <a:pPr marL="342900" indent="-342900" algn="just">
              <a:lnSpc>
                <a:spcPct val="150000"/>
              </a:lnSpc>
              <a:buAutoNum type="arabicPeriod"/>
            </a:pPr>
            <a:r>
              <a:rPr lang="es-MX" dirty="0">
                <a:solidFill>
                  <a:schemeClr val="tx1">
                    <a:lumMod val="85000"/>
                    <a:lumOff val="15000"/>
                  </a:schemeClr>
                </a:solidFill>
                <a:latin typeface="Roboto" panose="02000000000000000000" pitchFamily="2" charset="0"/>
                <a:ea typeface="Roboto" panose="02000000000000000000" pitchFamily="2" charset="0"/>
              </a:rPr>
              <a:t>Realizar una recopilación exhaustiva de los requisitos del sistema.</a:t>
            </a:r>
          </a:p>
          <a:p>
            <a:pPr marL="342900" indent="-342900" algn="just">
              <a:lnSpc>
                <a:spcPct val="150000"/>
              </a:lnSpc>
              <a:buAutoNum type="arabicPeriod"/>
            </a:pPr>
            <a:r>
              <a:rPr lang="es-MX" dirty="0">
                <a:solidFill>
                  <a:schemeClr val="tx1">
                    <a:lumMod val="85000"/>
                    <a:lumOff val="15000"/>
                  </a:schemeClr>
                </a:solidFill>
                <a:latin typeface="Roboto" panose="02000000000000000000" pitchFamily="2" charset="0"/>
                <a:ea typeface="Roboto" panose="02000000000000000000" pitchFamily="2" charset="0"/>
              </a:rPr>
              <a:t>Entender las necesidades de la organización y cómo la base de datos satisfará las diversas necesidades de la organización.</a:t>
            </a:r>
          </a:p>
          <a:p>
            <a:pPr marL="342900" indent="-342900" algn="just">
              <a:lnSpc>
                <a:spcPct val="150000"/>
              </a:lnSpc>
              <a:buAutoNum type="arabicPeriod"/>
            </a:pPr>
            <a:r>
              <a:rPr lang="es-MX" dirty="0">
                <a:solidFill>
                  <a:schemeClr val="tx1">
                    <a:lumMod val="85000"/>
                    <a:lumOff val="15000"/>
                  </a:schemeClr>
                </a:solidFill>
                <a:latin typeface="Roboto" panose="02000000000000000000" pitchFamily="2" charset="0"/>
                <a:ea typeface="Roboto" panose="02000000000000000000" pitchFamily="2" charset="0"/>
              </a:rPr>
              <a:t>Crea un documento de análisis de requisitos que describa las entidades clave, los atributos y las relaciones.</a:t>
            </a:r>
            <a:endParaRPr lang="es-ES_tradnl" dirty="0">
              <a:solidFill>
                <a:schemeClr val="tx1">
                  <a:lumMod val="85000"/>
                  <a:lumOff val="15000"/>
                </a:schemeClr>
              </a:solidFill>
              <a:latin typeface="Roboto" panose="02000000000000000000" pitchFamily="2" charset="0"/>
              <a:ea typeface="Roboto" panose="02000000000000000000" pitchFamily="2" charset="0"/>
            </a:endParaRPr>
          </a:p>
        </p:txBody>
      </p:sp>
      <p:pic>
        <p:nvPicPr>
          <p:cNvPr id="6" name="Imagen 5">
            <a:extLst>
              <a:ext uri="{FF2B5EF4-FFF2-40B4-BE49-F238E27FC236}">
                <a16:creationId xmlns:a16="http://schemas.microsoft.com/office/drawing/2014/main" id="{4B29E6F2-7CE2-4497-A3F9-CC92206636B4}"/>
              </a:ext>
            </a:extLst>
          </p:cNvPr>
          <p:cNvPicPr>
            <a:picLocks noChangeAspect="1"/>
          </p:cNvPicPr>
          <p:nvPr/>
        </p:nvPicPr>
        <p:blipFill>
          <a:blip r:embed="rId2"/>
          <a:stretch>
            <a:fillRect/>
          </a:stretch>
        </p:blipFill>
        <p:spPr>
          <a:xfrm>
            <a:off x="4722498" y="3902755"/>
            <a:ext cx="4262882" cy="2838092"/>
          </a:xfrm>
          <a:prstGeom prst="rect">
            <a:avLst/>
          </a:prstGeom>
        </p:spPr>
      </p:pic>
    </p:spTree>
    <p:extLst>
      <p:ext uri="{BB962C8B-B14F-4D97-AF65-F5344CB8AC3E}">
        <p14:creationId xmlns:p14="http://schemas.microsoft.com/office/powerpoint/2010/main" val="1976196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4390B97-38DD-DA76-EE22-379551E20F49}"/>
              </a:ext>
            </a:extLst>
          </p:cNvPr>
          <p:cNvSpPr txBox="1"/>
          <p:nvPr/>
        </p:nvSpPr>
        <p:spPr>
          <a:xfrm rot="16200000">
            <a:off x="-1601291" y="2295506"/>
            <a:ext cx="3771741" cy="307777"/>
          </a:xfrm>
          <a:prstGeom prst="rect">
            <a:avLst/>
          </a:prstGeom>
          <a:noFill/>
        </p:spPr>
        <p:txBody>
          <a:bodyPr wrap="square" rtlCol="0">
            <a:spAutoFit/>
          </a:bodyPr>
          <a:lstStyle/>
          <a:p>
            <a:pPr algn="r"/>
            <a:r>
              <a:rPr lang="es-ES_tradnl" sz="1400" dirty="0">
                <a:solidFill>
                  <a:schemeClr val="bg1"/>
                </a:solidFill>
                <a:latin typeface="Roboto" panose="02000000000000000000" pitchFamily="2" charset="0"/>
                <a:ea typeface="Roboto" panose="02000000000000000000" pitchFamily="2" charset="0"/>
              </a:rPr>
              <a:t>Gestión de Datos e Información II – Sesión 1</a:t>
            </a:r>
          </a:p>
        </p:txBody>
      </p:sp>
      <p:sp>
        <p:nvSpPr>
          <p:cNvPr id="3" name="CuadroTexto 2">
            <a:extLst>
              <a:ext uri="{FF2B5EF4-FFF2-40B4-BE49-F238E27FC236}">
                <a16:creationId xmlns:a16="http://schemas.microsoft.com/office/drawing/2014/main" id="{3C830C38-C32A-3116-4D61-02BCF14DFE8E}"/>
              </a:ext>
            </a:extLst>
          </p:cNvPr>
          <p:cNvSpPr txBox="1"/>
          <p:nvPr/>
        </p:nvSpPr>
        <p:spPr>
          <a:xfrm>
            <a:off x="1848461" y="886897"/>
            <a:ext cx="3908515" cy="400110"/>
          </a:xfrm>
          <a:prstGeom prst="rect">
            <a:avLst/>
          </a:prstGeom>
          <a:noFill/>
        </p:spPr>
        <p:txBody>
          <a:bodyPr wrap="square" rtlCol="0">
            <a:spAutoFit/>
          </a:bodyPr>
          <a:lstStyle/>
          <a:p>
            <a:r>
              <a:rPr lang="es-ES_tradnl" sz="2000" b="1" dirty="0">
                <a:solidFill>
                  <a:srgbClr val="6C0E10"/>
                </a:solidFill>
                <a:latin typeface="Roboto" panose="02000000000000000000" pitchFamily="2" charset="0"/>
                <a:ea typeface="Roboto" panose="02000000000000000000" pitchFamily="2" charset="0"/>
              </a:rPr>
              <a:t>Modelo conceptual</a:t>
            </a:r>
          </a:p>
        </p:txBody>
      </p:sp>
      <p:cxnSp>
        <p:nvCxnSpPr>
          <p:cNvPr id="4" name="Conector recto de flecha 3">
            <a:extLst>
              <a:ext uri="{FF2B5EF4-FFF2-40B4-BE49-F238E27FC236}">
                <a16:creationId xmlns:a16="http://schemas.microsoft.com/office/drawing/2014/main" id="{F3D9AB27-67F1-E7F3-803C-FAA1B27673A4}"/>
              </a:ext>
            </a:extLst>
          </p:cNvPr>
          <p:cNvCxnSpPr>
            <a:cxnSpLocks/>
          </p:cNvCxnSpPr>
          <p:nvPr/>
        </p:nvCxnSpPr>
        <p:spPr>
          <a:xfrm>
            <a:off x="1655875" y="863570"/>
            <a:ext cx="0" cy="545148"/>
          </a:xfrm>
          <a:prstGeom prst="straightConnector1">
            <a:avLst/>
          </a:prstGeom>
          <a:ln w="38100">
            <a:solidFill>
              <a:srgbClr val="6C0E1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7D91D40B-CCA2-6D35-AB96-77251C24F2AB}"/>
              </a:ext>
            </a:extLst>
          </p:cNvPr>
          <p:cNvSpPr txBox="1"/>
          <p:nvPr/>
        </p:nvSpPr>
        <p:spPr>
          <a:xfrm>
            <a:off x="1748896" y="1470751"/>
            <a:ext cx="9265660" cy="1703030"/>
          </a:xfrm>
          <a:prstGeom prst="rect">
            <a:avLst/>
          </a:prstGeom>
          <a:noFill/>
        </p:spPr>
        <p:txBody>
          <a:bodyPr wrap="square" rtlCol="0">
            <a:spAutoFit/>
          </a:bodyPr>
          <a:lstStyle/>
          <a:p>
            <a:pPr algn="just">
              <a:lnSpc>
                <a:spcPct val="150000"/>
              </a:lnSpc>
            </a:pPr>
            <a:r>
              <a:rPr lang="es-MX" b="1" dirty="0">
                <a:solidFill>
                  <a:schemeClr val="tx1">
                    <a:lumMod val="85000"/>
                    <a:lumOff val="15000"/>
                  </a:schemeClr>
                </a:solidFill>
                <a:latin typeface="Roboto" panose="02000000000000000000" pitchFamily="2" charset="0"/>
                <a:ea typeface="Roboto" panose="02000000000000000000" pitchFamily="2" charset="0"/>
              </a:rPr>
              <a:t>1</a:t>
            </a:r>
            <a:r>
              <a:rPr lang="es-MX" dirty="0">
                <a:solidFill>
                  <a:schemeClr val="tx1">
                    <a:lumMod val="85000"/>
                    <a:lumOff val="15000"/>
                  </a:schemeClr>
                </a:solidFill>
                <a:latin typeface="Roboto" panose="02000000000000000000" pitchFamily="2" charset="0"/>
                <a:ea typeface="Roboto" panose="02000000000000000000" pitchFamily="2" charset="0"/>
              </a:rPr>
              <a:t>. Utiliza el Modelo de Entidad-Relación Extendido </a:t>
            </a:r>
            <a:r>
              <a:rPr lang="es-MX" b="1" dirty="0">
                <a:solidFill>
                  <a:schemeClr val="tx1">
                    <a:lumMod val="85000"/>
                    <a:lumOff val="15000"/>
                  </a:schemeClr>
                </a:solidFill>
                <a:latin typeface="Roboto" panose="02000000000000000000" pitchFamily="2" charset="0"/>
                <a:ea typeface="Roboto" panose="02000000000000000000" pitchFamily="2" charset="0"/>
              </a:rPr>
              <a:t>(EER) </a:t>
            </a:r>
            <a:r>
              <a:rPr lang="es-MX" dirty="0">
                <a:solidFill>
                  <a:schemeClr val="tx1">
                    <a:lumMod val="85000"/>
                    <a:lumOff val="15000"/>
                  </a:schemeClr>
                </a:solidFill>
                <a:latin typeface="Roboto" panose="02000000000000000000" pitchFamily="2" charset="0"/>
                <a:ea typeface="Roboto" panose="02000000000000000000" pitchFamily="2" charset="0"/>
              </a:rPr>
              <a:t>o diagramas de clases </a:t>
            </a:r>
            <a:r>
              <a:rPr lang="es-MX" b="1" dirty="0">
                <a:solidFill>
                  <a:schemeClr val="tx1">
                    <a:lumMod val="85000"/>
                    <a:lumOff val="15000"/>
                  </a:schemeClr>
                </a:solidFill>
                <a:latin typeface="Roboto" panose="02000000000000000000" pitchFamily="2" charset="0"/>
                <a:ea typeface="Roboto" panose="02000000000000000000" pitchFamily="2" charset="0"/>
              </a:rPr>
              <a:t>UML</a:t>
            </a:r>
            <a:r>
              <a:rPr lang="es-MX" dirty="0">
                <a:solidFill>
                  <a:schemeClr val="tx1">
                    <a:lumMod val="85000"/>
                    <a:lumOff val="15000"/>
                  </a:schemeClr>
                </a:solidFill>
                <a:latin typeface="Roboto" panose="02000000000000000000" pitchFamily="2" charset="0"/>
                <a:ea typeface="Roboto" panose="02000000000000000000" pitchFamily="2" charset="0"/>
              </a:rPr>
              <a:t> para representar los conceptos clave, las entidades y las relaciones de manera abstracta.</a:t>
            </a:r>
            <a:br>
              <a:rPr lang="es-MX" dirty="0">
                <a:solidFill>
                  <a:schemeClr val="tx1">
                    <a:lumMod val="85000"/>
                    <a:lumOff val="15000"/>
                  </a:schemeClr>
                </a:solidFill>
                <a:latin typeface="Roboto" panose="02000000000000000000" pitchFamily="2" charset="0"/>
                <a:ea typeface="Roboto" panose="02000000000000000000" pitchFamily="2" charset="0"/>
              </a:rPr>
            </a:br>
            <a:br>
              <a:rPr lang="es-MX" dirty="0">
                <a:solidFill>
                  <a:schemeClr val="tx1">
                    <a:lumMod val="85000"/>
                    <a:lumOff val="15000"/>
                  </a:schemeClr>
                </a:solidFill>
                <a:latin typeface="Roboto" panose="02000000000000000000" pitchFamily="2" charset="0"/>
                <a:ea typeface="Roboto" panose="02000000000000000000" pitchFamily="2" charset="0"/>
              </a:rPr>
            </a:br>
            <a:r>
              <a:rPr lang="es-MX" b="1" dirty="0">
                <a:solidFill>
                  <a:schemeClr val="tx1">
                    <a:lumMod val="85000"/>
                    <a:lumOff val="15000"/>
                  </a:schemeClr>
                </a:solidFill>
                <a:latin typeface="Roboto" panose="02000000000000000000" pitchFamily="2" charset="0"/>
                <a:ea typeface="Roboto" panose="02000000000000000000" pitchFamily="2" charset="0"/>
              </a:rPr>
              <a:t>2</a:t>
            </a:r>
            <a:r>
              <a:rPr lang="es-MX" dirty="0">
                <a:solidFill>
                  <a:schemeClr val="tx1">
                    <a:lumMod val="85000"/>
                    <a:lumOff val="15000"/>
                  </a:schemeClr>
                </a:solidFill>
                <a:latin typeface="Roboto" panose="02000000000000000000" pitchFamily="2" charset="0"/>
                <a:ea typeface="Roboto" panose="02000000000000000000" pitchFamily="2" charset="0"/>
              </a:rPr>
              <a:t>. Identifica las entidades principales, sus atributos y las relaciones entre ellas.</a:t>
            </a:r>
            <a:endParaRPr lang="es-ES_tradnl" dirty="0">
              <a:solidFill>
                <a:schemeClr val="tx1">
                  <a:lumMod val="85000"/>
                  <a:lumOff val="15000"/>
                </a:schemeClr>
              </a:solidFill>
              <a:latin typeface="Roboto" panose="02000000000000000000" pitchFamily="2" charset="0"/>
              <a:ea typeface="Roboto" panose="02000000000000000000" pitchFamily="2" charset="0"/>
            </a:endParaRPr>
          </a:p>
        </p:txBody>
      </p:sp>
      <p:pic>
        <p:nvPicPr>
          <p:cNvPr id="7" name="Imagen 6">
            <a:extLst>
              <a:ext uri="{FF2B5EF4-FFF2-40B4-BE49-F238E27FC236}">
                <a16:creationId xmlns:a16="http://schemas.microsoft.com/office/drawing/2014/main" id="{058A4BE1-1D62-4457-990C-E02528DD9CD1}"/>
              </a:ext>
            </a:extLst>
          </p:cNvPr>
          <p:cNvPicPr>
            <a:picLocks noChangeAspect="1"/>
          </p:cNvPicPr>
          <p:nvPr/>
        </p:nvPicPr>
        <p:blipFill>
          <a:blip r:embed="rId2"/>
          <a:stretch>
            <a:fillRect/>
          </a:stretch>
        </p:blipFill>
        <p:spPr>
          <a:xfrm>
            <a:off x="3488824" y="3357525"/>
            <a:ext cx="5785804" cy="3354347"/>
          </a:xfrm>
          <a:prstGeom prst="rect">
            <a:avLst/>
          </a:prstGeom>
        </p:spPr>
      </p:pic>
    </p:spTree>
    <p:extLst>
      <p:ext uri="{BB962C8B-B14F-4D97-AF65-F5344CB8AC3E}">
        <p14:creationId xmlns:p14="http://schemas.microsoft.com/office/powerpoint/2010/main" val="1891319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4390B97-38DD-DA76-EE22-379551E20F49}"/>
              </a:ext>
            </a:extLst>
          </p:cNvPr>
          <p:cNvSpPr txBox="1"/>
          <p:nvPr/>
        </p:nvSpPr>
        <p:spPr>
          <a:xfrm rot="16200000">
            <a:off x="-1601291" y="2295506"/>
            <a:ext cx="3771741" cy="307777"/>
          </a:xfrm>
          <a:prstGeom prst="rect">
            <a:avLst/>
          </a:prstGeom>
          <a:noFill/>
        </p:spPr>
        <p:txBody>
          <a:bodyPr wrap="square" rtlCol="0">
            <a:spAutoFit/>
          </a:bodyPr>
          <a:lstStyle/>
          <a:p>
            <a:pPr algn="r"/>
            <a:r>
              <a:rPr lang="es-ES_tradnl" sz="1400" dirty="0">
                <a:solidFill>
                  <a:schemeClr val="bg1"/>
                </a:solidFill>
                <a:latin typeface="Roboto" panose="02000000000000000000" pitchFamily="2" charset="0"/>
                <a:ea typeface="Roboto" panose="02000000000000000000" pitchFamily="2" charset="0"/>
              </a:rPr>
              <a:t>Gestión de Datos e Información II – Sesión 1</a:t>
            </a:r>
          </a:p>
        </p:txBody>
      </p:sp>
      <p:sp>
        <p:nvSpPr>
          <p:cNvPr id="3" name="CuadroTexto 2">
            <a:extLst>
              <a:ext uri="{FF2B5EF4-FFF2-40B4-BE49-F238E27FC236}">
                <a16:creationId xmlns:a16="http://schemas.microsoft.com/office/drawing/2014/main" id="{3C830C38-C32A-3116-4D61-02BCF14DFE8E}"/>
              </a:ext>
            </a:extLst>
          </p:cNvPr>
          <p:cNvSpPr txBox="1"/>
          <p:nvPr/>
        </p:nvSpPr>
        <p:spPr>
          <a:xfrm>
            <a:off x="1848461" y="886897"/>
            <a:ext cx="3908515" cy="400110"/>
          </a:xfrm>
          <a:prstGeom prst="rect">
            <a:avLst/>
          </a:prstGeom>
          <a:noFill/>
        </p:spPr>
        <p:txBody>
          <a:bodyPr wrap="square" rtlCol="0">
            <a:spAutoFit/>
          </a:bodyPr>
          <a:lstStyle/>
          <a:p>
            <a:r>
              <a:rPr lang="es-ES_tradnl" sz="2000" b="1" dirty="0">
                <a:solidFill>
                  <a:srgbClr val="6C0E10"/>
                </a:solidFill>
                <a:latin typeface="Roboto" panose="02000000000000000000" pitchFamily="2" charset="0"/>
                <a:ea typeface="Roboto" panose="02000000000000000000" pitchFamily="2" charset="0"/>
              </a:rPr>
              <a:t>Normalización</a:t>
            </a:r>
          </a:p>
        </p:txBody>
      </p:sp>
      <p:cxnSp>
        <p:nvCxnSpPr>
          <p:cNvPr id="4" name="Conector recto de flecha 3">
            <a:extLst>
              <a:ext uri="{FF2B5EF4-FFF2-40B4-BE49-F238E27FC236}">
                <a16:creationId xmlns:a16="http://schemas.microsoft.com/office/drawing/2014/main" id="{F3D9AB27-67F1-E7F3-803C-FAA1B27673A4}"/>
              </a:ext>
            </a:extLst>
          </p:cNvPr>
          <p:cNvCxnSpPr>
            <a:cxnSpLocks/>
          </p:cNvCxnSpPr>
          <p:nvPr/>
        </p:nvCxnSpPr>
        <p:spPr>
          <a:xfrm>
            <a:off x="1655875" y="863570"/>
            <a:ext cx="0" cy="545148"/>
          </a:xfrm>
          <a:prstGeom prst="straightConnector1">
            <a:avLst/>
          </a:prstGeom>
          <a:ln w="38100">
            <a:solidFill>
              <a:srgbClr val="6C0E1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7D91D40B-CCA2-6D35-AB96-77251C24F2AB}"/>
              </a:ext>
            </a:extLst>
          </p:cNvPr>
          <p:cNvSpPr txBox="1"/>
          <p:nvPr/>
        </p:nvSpPr>
        <p:spPr>
          <a:xfrm>
            <a:off x="1748896" y="1470751"/>
            <a:ext cx="9961022" cy="1287532"/>
          </a:xfrm>
          <a:prstGeom prst="rect">
            <a:avLst/>
          </a:prstGeom>
          <a:noFill/>
        </p:spPr>
        <p:txBody>
          <a:bodyPr wrap="square" rtlCol="0">
            <a:spAutoFit/>
          </a:bodyPr>
          <a:lstStyle/>
          <a:p>
            <a:pPr algn="just">
              <a:lnSpc>
                <a:spcPct val="150000"/>
              </a:lnSpc>
            </a:pPr>
            <a:r>
              <a:rPr lang="es-MX" dirty="0">
                <a:solidFill>
                  <a:schemeClr val="tx1">
                    <a:lumMod val="85000"/>
                    <a:lumOff val="15000"/>
                  </a:schemeClr>
                </a:solidFill>
                <a:latin typeface="Roboto" panose="02000000000000000000" pitchFamily="2" charset="0"/>
                <a:ea typeface="Roboto" panose="02000000000000000000" pitchFamily="2" charset="0"/>
              </a:rPr>
              <a:t>1. Aplicar técnicas de normalización para organizar las tablas y reducir la redundancia de datos.</a:t>
            </a:r>
            <a:br>
              <a:rPr lang="es-MX" dirty="0">
                <a:solidFill>
                  <a:schemeClr val="tx1">
                    <a:lumMod val="85000"/>
                    <a:lumOff val="15000"/>
                  </a:schemeClr>
                </a:solidFill>
                <a:latin typeface="Roboto" panose="02000000000000000000" pitchFamily="2" charset="0"/>
                <a:ea typeface="Roboto" panose="02000000000000000000" pitchFamily="2" charset="0"/>
              </a:rPr>
            </a:br>
            <a:r>
              <a:rPr lang="es-MX" dirty="0">
                <a:solidFill>
                  <a:schemeClr val="tx1">
                    <a:lumMod val="85000"/>
                    <a:lumOff val="15000"/>
                  </a:schemeClr>
                </a:solidFill>
                <a:latin typeface="Roboto" panose="02000000000000000000" pitchFamily="2" charset="0"/>
                <a:ea typeface="Roboto" panose="02000000000000000000" pitchFamily="2" charset="0"/>
              </a:rPr>
              <a:t> </a:t>
            </a:r>
            <a:br>
              <a:rPr lang="es-MX" dirty="0">
                <a:solidFill>
                  <a:schemeClr val="tx1">
                    <a:lumMod val="85000"/>
                    <a:lumOff val="15000"/>
                  </a:schemeClr>
                </a:solidFill>
                <a:latin typeface="Roboto" panose="02000000000000000000" pitchFamily="2" charset="0"/>
                <a:ea typeface="Roboto" panose="02000000000000000000" pitchFamily="2" charset="0"/>
              </a:rPr>
            </a:br>
            <a:r>
              <a:rPr lang="es-MX" dirty="0">
                <a:solidFill>
                  <a:schemeClr val="tx1">
                    <a:lumMod val="85000"/>
                    <a:lumOff val="15000"/>
                  </a:schemeClr>
                </a:solidFill>
                <a:latin typeface="Roboto" panose="02000000000000000000" pitchFamily="2" charset="0"/>
                <a:ea typeface="Roboto" panose="02000000000000000000" pitchFamily="2" charset="0"/>
              </a:rPr>
              <a:t>2. Asegurarse de que las tablas estén en una forma normal adecuada para tu aplicación.</a:t>
            </a:r>
            <a:endParaRPr lang="es-ES_tradnl" dirty="0">
              <a:solidFill>
                <a:schemeClr val="tx1">
                  <a:lumMod val="85000"/>
                  <a:lumOff val="15000"/>
                </a:schemeClr>
              </a:solidFill>
              <a:latin typeface="Roboto" panose="02000000000000000000" pitchFamily="2" charset="0"/>
              <a:ea typeface="Roboto" panose="02000000000000000000" pitchFamily="2" charset="0"/>
            </a:endParaRPr>
          </a:p>
        </p:txBody>
      </p:sp>
      <p:pic>
        <p:nvPicPr>
          <p:cNvPr id="8" name="Imagen 7">
            <a:extLst>
              <a:ext uri="{FF2B5EF4-FFF2-40B4-BE49-F238E27FC236}">
                <a16:creationId xmlns:a16="http://schemas.microsoft.com/office/drawing/2014/main" id="{6E31D536-45FD-4E09-8396-7E630654CDBA}"/>
              </a:ext>
            </a:extLst>
          </p:cNvPr>
          <p:cNvPicPr>
            <a:picLocks noChangeAspect="1"/>
          </p:cNvPicPr>
          <p:nvPr/>
        </p:nvPicPr>
        <p:blipFill>
          <a:blip r:embed="rId2"/>
          <a:stretch>
            <a:fillRect/>
          </a:stretch>
        </p:blipFill>
        <p:spPr>
          <a:xfrm>
            <a:off x="4320073" y="3107094"/>
            <a:ext cx="3564835" cy="3439387"/>
          </a:xfrm>
          <a:prstGeom prst="rect">
            <a:avLst/>
          </a:prstGeom>
        </p:spPr>
      </p:pic>
    </p:spTree>
    <p:extLst>
      <p:ext uri="{BB962C8B-B14F-4D97-AF65-F5344CB8AC3E}">
        <p14:creationId xmlns:p14="http://schemas.microsoft.com/office/powerpoint/2010/main" val="9095752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4390B97-38DD-DA76-EE22-379551E20F49}"/>
              </a:ext>
            </a:extLst>
          </p:cNvPr>
          <p:cNvSpPr txBox="1"/>
          <p:nvPr/>
        </p:nvSpPr>
        <p:spPr>
          <a:xfrm rot="16200000">
            <a:off x="-1601291" y="2295506"/>
            <a:ext cx="3771741" cy="307777"/>
          </a:xfrm>
          <a:prstGeom prst="rect">
            <a:avLst/>
          </a:prstGeom>
          <a:noFill/>
        </p:spPr>
        <p:txBody>
          <a:bodyPr wrap="square" rtlCol="0">
            <a:spAutoFit/>
          </a:bodyPr>
          <a:lstStyle/>
          <a:p>
            <a:pPr algn="r"/>
            <a:r>
              <a:rPr lang="es-ES_tradnl" sz="1400" dirty="0">
                <a:solidFill>
                  <a:schemeClr val="bg1"/>
                </a:solidFill>
                <a:latin typeface="Roboto" panose="02000000000000000000" pitchFamily="2" charset="0"/>
                <a:ea typeface="Roboto" panose="02000000000000000000" pitchFamily="2" charset="0"/>
              </a:rPr>
              <a:t>Gestión de Datos e Información II – Sesión 1</a:t>
            </a:r>
          </a:p>
        </p:txBody>
      </p:sp>
      <p:sp>
        <p:nvSpPr>
          <p:cNvPr id="3" name="CuadroTexto 2">
            <a:extLst>
              <a:ext uri="{FF2B5EF4-FFF2-40B4-BE49-F238E27FC236}">
                <a16:creationId xmlns:a16="http://schemas.microsoft.com/office/drawing/2014/main" id="{3C830C38-C32A-3116-4D61-02BCF14DFE8E}"/>
              </a:ext>
            </a:extLst>
          </p:cNvPr>
          <p:cNvSpPr txBox="1"/>
          <p:nvPr/>
        </p:nvSpPr>
        <p:spPr>
          <a:xfrm>
            <a:off x="1848461" y="886897"/>
            <a:ext cx="3908515" cy="400110"/>
          </a:xfrm>
          <a:prstGeom prst="rect">
            <a:avLst/>
          </a:prstGeom>
          <a:noFill/>
        </p:spPr>
        <p:txBody>
          <a:bodyPr wrap="square" rtlCol="0">
            <a:spAutoFit/>
          </a:bodyPr>
          <a:lstStyle/>
          <a:p>
            <a:r>
              <a:rPr lang="es-ES_tradnl" sz="2000" b="1" dirty="0">
                <a:solidFill>
                  <a:srgbClr val="6C0E10"/>
                </a:solidFill>
                <a:latin typeface="Roboto" panose="02000000000000000000" pitchFamily="2" charset="0"/>
                <a:ea typeface="Roboto" panose="02000000000000000000" pitchFamily="2" charset="0"/>
              </a:rPr>
              <a:t>Modelo lógico</a:t>
            </a:r>
          </a:p>
        </p:txBody>
      </p:sp>
      <p:cxnSp>
        <p:nvCxnSpPr>
          <p:cNvPr id="4" name="Conector recto de flecha 3">
            <a:extLst>
              <a:ext uri="{FF2B5EF4-FFF2-40B4-BE49-F238E27FC236}">
                <a16:creationId xmlns:a16="http://schemas.microsoft.com/office/drawing/2014/main" id="{F3D9AB27-67F1-E7F3-803C-FAA1B27673A4}"/>
              </a:ext>
            </a:extLst>
          </p:cNvPr>
          <p:cNvCxnSpPr>
            <a:cxnSpLocks/>
          </p:cNvCxnSpPr>
          <p:nvPr/>
        </p:nvCxnSpPr>
        <p:spPr>
          <a:xfrm>
            <a:off x="1655875" y="863570"/>
            <a:ext cx="0" cy="545148"/>
          </a:xfrm>
          <a:prstGeom prst="straightConnector1">
            <a:avLst/>
          </a:prstGeom>
          <a:ln w="38100">
            <a:solidFill>
              <a:srgbClr val="6C0E1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7D91D40B-CCA2-6D35-AB96-77251C24F2AB}"/>
              </a:ext>
            </a:extLst>
          </p:cNvPr>
          <p:cNvSpPr txBox="1"/>
          <p:nvPr/>
        </p:nvSpPr>
        <p:spPr>
          <a:xfrm>
            <a:off x="1748896" y="1470751"/>
            <a:ext cx="10072990" cy="5027017"/>
          </a:xfrm>
          <a:prstGeom prst="rect">
            <a:avLst/>
          </a:prstGeom>
          <a:noFill/>
        </p:spPr>
        <p:txBody>
          <a:bodyPr wrap="square" rtlCol="0">
            <a:spAutoFit/>
          </a:bodyPr>
          <a:lstStyle/>
          <a:p>
            <a:pPr algn="just">
              <a:lnSpc>
                <a:spcPct val="150000"/>
              </a:lnSpc>
            </a:pPr>
            <a:r>
              <a:rPr lang="es-MX" b="1" dirty="0">
                <a:solidFill>
                  <a:schemeClr val="tx1">
                    <a:lumMod val="85000"/>
                    <a:lumOff val="15000"/>
                  </a:schemeClr>
                </a:solidFill>
                <a:latin typeface="Roboto" panose="02000000000000000000" pitchFamily="2" charset="0"/>
                <a:ea typeface="Roboto" panose="02000000000000000000" pitchFamily="2" charset="0"/>
              </a:rPr>
              <a:t>1.  </a:t>
            </a:r>
            <a:r>
              <a:rPr lang="es-MX" dirty="0">
                <a:solidFill>
                  <a:schemeClr val="tx1">
                    <a:lumMod val="85000"/>
                    <a:lumOff val="15000"/>
                  </a:schemeClr>
                </a:solidFill>
                <a:latin typeface="Roboto" panose="02000000000000000000" pitchFamily="2" charset="0"/>
                <a:ea typeface="Roboto" panose="02000000000000000000" pitchFamily="2" charset="0"/>
              </a:rPr>
              <a:t>Traducir   el   modelo   conceptual  a un modelo    lógico  que  define tablas, columnas, claves </a:t>
            </a:r>
          </a:p>
          <a:p>
            <a:pPr algn="just">
              <a:lnSpc>
                <a:spcPct val="150000"/>
              </a:lnSpc>
            </a:pPr>
            <a:r>
              <a:rPr lang="es-MX" dirty="0">
                <a:solidFill>
                  <a:schemeClr val="tx1">
                    <a:lumMod val="85000"/>
                    <a:lumOff val="15000"/>
                  </a:schemeClr>
                </a:solidFill>
                <a:latin typeface="Roboto" panose="02000000000000000000" pitchFamily="2" charset="0"/>
                <a:ea typeface="Roboto" panose="02000000000000000000" pitchFamily="2" charset="0"/>
              </a:rPr>
              <a:t>     primarias, claves foráneas y restricciones de integridad.</a:t>
            </a:r>
            <a:br>
              <a:rPr lang="es-MX" dirty="0">
                <a:solidFill>
                  <a:schemeClr val="tx1">
                    <a:lumMod val="85000"/>
                    <a:lumOff val="15000"/>
                  </a:schemeClr>
                </a:solidFill>
                <a:latin typeface="Roboto" panose="02000000000000000000" pitchFamily="2" charset="0"/>
                <a:ea typeface="Roboto" panose="02000000000000000000" pitchFamily="2" charset="0"/>
              </a:rPr>
            </a:br>
            <a:br>
              <a:rPr lang="es-MX" dirty="0">
                <a:solidFill>
                  <a:schemeClr val="tx1">
                    <a:lumMod val="85000"/>
                    <a:lumOff val="15000"/>
                  </a:schemeClr>
                </a:solidFill>
                <a:latin typeface="Roboto" panose="02000000000000000000" pitchFamily="2" charset="0"/>
                <a:ea typeface="Roboto" panose="02000000000000000000" pitchFamily="2" charset="0"/>
              </a:rPr>
            </a:br>
            <a:r>
              <a:rPr lang="es-MX" b="1" dirty="0">
                <a:solidFill>
                  <a:schemeClr val="tx1">
                    <a:lumMod val="85000"/>
                    <a:lumOff val="15000"/>
                  </a:schemeClr>
                </a:solidFill>
                <a:latin typeface="Roboto" panose="02000000000000000000" pitchFamily="2" charset="0"/>
                <a:ea typeface="Roboto" panose="02000000000000000000" pitchFamily="2" charset="0"/>
              </a:rPr>
              <a:t>2. </a:t>
            </a:r>
            <a:r>
              <a:rPr lang="es-MX" dirty="0">
                <a:solidFill>
                  <a:schemeClr val="tx1">
                    <a:lumMod val="85000"/>
                    <a:lumOff val="15000"/>
                  </a:schemeClr>
                </a:solidFill>
                <a:latin typeface="Roboto" panose="02000000000000000000" pitchFamily="2" charset="0"/>
                <a:ea typeface="Roboto" panose="02000000000000000000" pitchFamily="2" charset="0"/>
              </a:rPr>
              <a:t>Utilizar   un   modelo   relacional   para   representar   la   estructura   de   una   base  de  datos </a:t>
            </a:r>
          </a:p>
          <a:p>
            <a:pPr algn="just">
              <a:lnSpc>
                <a:spcPct val="150000"/>
              </a:lnSpc>
            </a:pPr>
            <a:r>
              <a:rPr lang="es-MX" dirty="0">
                <a:solidFill>
                  <a:schemeClr val="tx1">
                    <a:lumMod val="85000"/>
                    <a:lumOff val="15000"/>
                  </a:schemeClr>
                </a:solidFill>
                <a:latin typeface="Roboto" panose="02000000000000000000" pitchFamily="2" charset="0"/>
                <a:ea typeface="Roboto" panose="02000000000000000000" pitchFamily="2" charset="0"/>
              </a:rPr>
              <a:t>   organizacional. </a:t>
            </a:r>
          </a:p>
          <a:p>
            <a:pPr algn="just">
              <a:lnSpc>
                <a:spcPct val="150000"/>
              </a:lnSpc>
            </a:pPr>
            <a:endParaRPr lang="es-MX" dirty="0">
              <a:solidFill>
                <a:schemeClr val="tx1">
                  <a:lumMod val="85000"/>
                  <a:lumOff val="15000"/>
                </a:schemeClr>
              </a:solidFill>
              <a:latin typeface="Roboto" panose="02000000000000000000" pitchFamily="2" charset="0"/>
              <a:ea typeface="Roboto" panose="02000000000000000000" pitchFamily="2" charset="0"/>
            </a:endParaRPr>
          </a:p>
          <a:p>
            <a:pPr algn="just">
              <a:lnSpc>
                <a:spcPct val="150000"/>
              </a:lnSpc>
            </a:pPr>
            <a:r>
              <a:rPr lang="es-MX" b="1" dirty="0">
                <a:solidFill>
                  <a:schemeClr val="tx1">
                    <a:lumMod val="85000"/>
                    <a:lumOff val="15000"/>
                  </a:schemeClr>
                </a:solidFill>
                <a:latin typeface="Roboto" panose="02000000000000000000" pitchFamily="2" charset="0"/>
                <a:ea typeface="Roboto" panose="02000000000000000000" pitchFamily="2" charset="0"/>
              </a:rPr>
              <a:t>3. </a:t>
            </a:r>
            <a:r>
              <a:rPr lang="es-MX" dirty="0">
                <a:solidFill>
                  <a:schemeClr val="tx1">
                    <a:lumMod val="85000"/>
                    <a:lumOff val="15000"/>
                  </a:schemeClr>
                </a:solidFill>
                <a:latin typeface="Roboto" panose="02000000000000000000" pitchFamily="2" charset="0"/>
                <a:ea typeface="Roboto" panose="02000000000000000000" pitchFamily="2" charset="0"/>
              </a:rPr>
              <a:t>Actualizar  el  diagrama con la estructura lógica de las tablas y las relaciones </a:t>
            </a:r>
            <a:br>
              <a:rPr lang="es-MX" dirty="0">
                <a:solidFill>
                  <a:schemeClr val="tx1">
                    <a:lumMod val="85000"/>
                    <a:lumOff val="15000"/>
                  </a:schemeClr>
                </a:solidFill>
                <a:latin typeface="Roboto" panose="02000000000000000000" pitchFamily="2" charset="0"/>
                <a:ea typeface="Roboto" panose="02000000000000000000" pitchFamily="2" charset="0"/>
              </a:rPr>
            </a:br>
            <a:r>
              <a:rPr lang="es-MX" dirty="0">
                <a:solidFill>
                  <a:schemeClr val="tx1">
                    <a:lumMod val="85000"/>
                    <a:lumOff val="15000"/>
                  </a:schemeClr>
                </a:solidFill>
                <a:latin typeface="Roboto" panose="02000000000000000000" pitchFamily="2" charset="0"/>
                <a:ea typeface="Roboto" panose="02000000000000000000" pitchFamily="2" charset="0"/>
              </a:rPr>
              <a:t>    haciendo uso de Diagrama de Entidad-Relación </a:t>
            </a:r>
            <a:r>
              <a:rPr lang="es-MX" b="1" dirty="0">
                <a:solidFill>
                  <a:schemeClr val="tx1">
                    <a:lumMod val="85000"/>
                    <a:lumOff val="15000"/>
                  </a:schemeClr>
                </a:solidFill>
                <a:latin typeface="Roboto" panose="02000000000000000000" pitchFamily="2" charset="0"/>
                <a:ea typeface="Roboto" panose="02000000000000000000" pitchFamily="2" charset="0"/>
              </a:rPr>
              <a:t>(DER) </a:t>
            </a:r>
            <a:r>
              <a:rPr lang="es-MX" dirty="0">
                <a:solidFill>
                  <a:schemeClr val="tx1">
                    <a:lumMod val="85000"/>
                    <a:lumOff val="15000"/>
                  </a:schemeClr>
                </a:solidFill>
                <a:latin typeface="Roboto" panose="02000000000000000000" pitchFamily="2" charset="0"/>
                <a:ea typeface="Roboto" panose="02000000000000000000" pitchFamily="2" charset="0"/>
              </a:rPr>
              <a:t>o </a:t>
            </a:r>
            <a:r>
              <a:rPr lang="es-MX" b="1" dirty="0">
                <a:solidFill>
                  <a:schemeClr val="tx1">
                    <a:lumMod val="85000"/>
                    <a:lumOff val="15000"/>
                  </a:schemeClr>
                </a:solidFill>
                <a:latin typeface="Roboto" panose="02000000000000000000" pitchFamily="2" charset="0"/>
                <a:ea typeface="Roboto" panose="02000000000000000000" pitchFamily="2" charset="0"/>
              </a:rPr>
              <a:t>EER</a:t>
            </a:r>
            <a:r>
              <a:rPr lang="es-MX" dirty="0">
                <a:solidFill>
                  <a:schemeClr val="tx1">
                    <a:lumMod val="85000"/>
                    <a:lumOff val="15000"/>
                  </a:schemeClr>
                </a:solidFill>
                <a:latin typeface="Roboto" panose="02000000000000000000" pitchFamily="2" charset="0"/>
                <a:ea typeface="Roboto" panose="02000000000000000000" pitchFamily="2" charset="0"/>
              </a:rPr>
              <a:t>.</a:t>
            </a:r>
            <a:br>
              <a:rPr lang="es-MX" dirty="0">
                <a:solidFill>
                  <a:schemeClr val="tx1">
                    <a:lumMod val="85000"/>
                    <a:lumOff val="15000"/>
                  </a:schemeClr>
                </a:solidFill>
                <a:latin typeface="Roboto" panose="02000000000000000000" pitchFamily="2" charset="0"/>
                <a:ea typeface="Roboto" panose="02000000000000000000" pitchFamily="2" charset="0"/>
              </a:rPr>
            </a:br>
            <a:br>
              <a:rPr lang="es-MX" dirty="0">
                <a:solidFill>
                  <a:schemeClr val="tx1">
                    <a:lumMod val="85000"/>
                    <a:lumOff val="15000"/>
                  </a:schemeClr>
                </a:solidFill>
                <a:latin typeface="Roboto" panose="02000000000000000000" pitchFamily="2" charset="0"/>
                <a:ea typeface="Roboto" panose="02000000000000000000" pitchFamily="2" charset="0"/>
              </a:rPr>
            </a:br>
            <a:r>
              <a:rPr lang="es-MX" b="1" dirty="0">
                <a:solidFill>
                  <a:schemeClr val="tx1">
                    <a:lumMod val="85000"/>
                    <a:lumOff val="15000"/>
                  </a:schemeClr>
                </a:solidFill>
                <a:latin typeface="Roboto" panose="02000000000000000000" pitchFamily="2" charset="0"/>
                <a:ea typeface="Roboto" panose="02000000000000000000" pitchFamily="2" charset="0"/>
              </a:rPr>
              <a:t>4. </a:t>
            </a:r>
            <a:r>
              <a:rPr lang="es-MX" dirty="0">
                <a:solidFill>
                  <a:schemeClr val="tx1">
                    <a:lumMod val="85000"/>
                    <a:lumOff val="15000"/>
                  </a:schemeClr>
                </a:solidFill>
                <a:latin typeface="Roboto" panose="02000000000000000000" pitchFamily="2" charset="0"/>
                <a:ea typeface="Roboto" panose="02000000000000000000" pitchFamily="2" charset="0"/>
              </a:rPr>
              <a:t>Si  es  necesario,  crea  un  diagrama de  flujo de  datos que muestre cómo los  datos fluyen a </a:t>
            </a:r>
          </a:p>
          <a:p>
            <a:pPr algn="just">
              <a:lnSpc>
                <a:spcPct val="150000"/>
              </a:lnSpc>
            </a:pPr>
            <a:r>
              <a:rPr lang="es-MX" dirty="0">
                <a:solidFill>
                  <a:schemeClr val="tx1">
                    <a:lumMod val="85000"/>
                    <a:lumOff val="15000"/>
                  </a:schemeClr>
                </a:solidFill>
                <a:latin typeface="Roboto" panose="02000000000000000000" pitchFamily="2" charset="0"/>
                <a:ea typeface="Roboto" panose="02000000000000000000" pitchFamily="2" charset="0"/>
              </a:rPr>
              <a:t>   través del sistema. Identifica los procesos, almacenes de datos y flujos de datos.</a:t>
            </a:r>
            <a:br>
              <a:rPr lang="es-MX" dirty="0">
                <a:solidFill>
                  <a:schemeClr val="tx1">
                    <a:lumMod val="85000"/>
                    <a:lumOff val="15000"/>
                  </a:schemeClr>
                </a:solidFill>
                <a:latin typeface="Roboto" panose="02000000000000000000" pitchFamily="2" charset="0"/>
                <a:ea typeface="Roboto" panose="02000000000000000000" pitchFamily="2" charset="0"/>
              </a:rPr>
            </a:br>
            <a:endParaRPr lang="es-ES_tradnl" dirty="0">
              <a:solidFill>
                <a:schemeClr val="tx1">
                  <a:lumMod val="85000"/>
                  <a:lumOff val="15000"/>
                </a:schemeClr>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0431642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4390B97-38DD-DA76-EE22-379551E20F49}"/>
              </a:ext>
            </a:extLst>
          </p:cNvPr>
          <p:cNvSpPr txBox="1"/>
          <p:nvPr/>
        </p:nvSpPr>
        <p:spPr>
          <a:xfrm rot="16200000">
            <a:off x="-1601291" y="2295506"/>
            <a:ext cx="3771741" cy="307777"/>
          </a:xfrm>
          <a:prstGeom prst="rect">
            <a:avLst/>
          </a:prstGeom>
          <a:noFill/>
        </p:spPr>
        <p:txBody>
          <a:bodyPr wrap="square" rtlCol="0">
            <a:spAutoFit/>
          </a:bodyPr>
          <a:lstStyle/>
          <a:p>
            <a:pPr algn="r"/>
            <a:r>
              <a:rPr lang="es-ES_tradnl" sz="1400" dirty="0">
                <a:solidFill>
                  <a:schemeClr val="bg1"/>
                </a:solidFill>
                <a:latin typeface="Roboto" panose="02000000000000000000" pitchFamily="2" charset="0"/>
                <a:ea typeface="Roboto" panose="02000000000000000000" pitchFamily="2" charset="0"/>
              </a:rPr>
              <a:t>Gestión de Datos e Información II – Sesión 1</a:t>
            </a:r>
          </a:p>
        </p:txBody>
      </p:sp>
      <p:sp>
        <p:nvSpPr>
          <p:cNvPr id="3" name="CuadroTexto 2">
            <a:extLst>
              <a:ext uri="{FF2B5EF4-FFF2-40B4-BE49-F238E27FC236}">
                <a16:creationId xmlns:a16="http://schemas.microsoft.com/office/drawing/2014/main" id="{3C830C38-C32A-3116-4D61-02BCF14DFE8E}"/>
              </a:ext>
            </a:extLst>
          </p:cNvPr>
          <p:cNvSpPr txBox="1"/>
          <p:nvPr/>
        </p:nvSpPr>
        <p:spPr>
          <a:xfrm>
            <a:off x="1848461" y="886897"/>
            <a:ext cx="3908515" cy="400110"/>
          </a:xfrm>
          <a:prstGeom prst="rect">
            <a:avLst/>
          </a:prstGeom>
          <a:noFill/>
        </p:spPr>
        <p:txBody>
          <a:bodyPr wrap="square" rtlCol="0">
            <a:spAutoFit/>
          </a:bodyPr>
          <a:lstStyle/>
          <a:p>
            <a:r>
              <a:rPr lang="es-ES_tradnl" sz="2000" b="1" dirty="0">
                <a:solidFill>
                  <a:srgbClr val="6C0E10"/>
                </a:solidFill>
                <a:latin typeface="Roboto" panose="02000000000000000000" pitchFamily="2" charset="0"/>
                <a:ea typeface="Roboto" panose="02000000000000000000" pitchFamily="2" charset="0"/>
              </a:rPr>
              <a:t>Índices y optimización</a:t>
            </a:r>
          </a:p>
        </p:txBody>
      </p:sp>
      <p:cxnSp>
        <p:nvCxnSpPr>
          <p:cNvPr id="4" name="Conector recto de flecha 3">
            <a:extLst>
              <a:ext uri="{FF2B5EF4-FFF2-40B4-BE49-F238E27FC236}">
                <a16:creationId xmlns:a16="http://schemas.microsoft.com/office/drawing/2014/main" id="{F3D9AB27-67F1-E7F3-803C-FAA1B27673A4}"/>
              </a:ext>
            </a:extLst>
          </p:cNvPr>
          <p:cNvCxnSpPr>
            <a:cxnSpLocks/>
          </p:cNvCxnSpPr>
          <p:nvPr/>
        </p:nvCxnSpPr>
        <p:spPr>
          <a:xfrm>
            <a:off x="1655875" y="863570"/>
            <a:ext cx="0" cy="545148"/>
          </a:xfrm>
          <a:prstGeom prst="straightConnector1">
            <a:avLst/>
          </a:prstGeom>
          <a:ln w="38100">
            <a:solidFill>
              <a:srgbClr val="6C0E1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7D91D40B-CCA2-6D35-AB96-77251C24F2AB}"/>
              </a:ext>
            </a:extLst>
          </p:cNvPr>
          <p:cNvSpPr txBox="1"/>
          <p:nvPr/>
        </p:nvSpPr>
        <p:spPr>
          <a:xfrm>
            <a:off x="1748896" y="1470751"/>
            <a:ext cx="10072990" cy="1287532"/>
          </a:xfrm>
          <a:prstGeom prst="rect">
            <a:avLst/>
          </a:prstGeom>
          <a:noFill/>
        </p:spPr>
        <p:txBody>
          <a:bodyPr wrap="square" rtlCol="0">
            <a:spAutoFit/>
          </a:bodyPr>
          <a:lstStyle/>
          <a:p>
            <a:pPr>
              <a:lnSpc>
                <a:spcPct val="150000"/>
              </a:lnSpc>
            </a:pPr>
            <a:r>
              <a:rPr lang="es-MX" dirty="0">
                <a:solidFill>
                  <a:schemeClr val="tx1">
                    <a:lumMod val="85000"/>
                    <a:lumOff val="15000"/>
                  </a:schemeClr>
                </a:solidFill>
                <a:latin typeface="Roboto" panose="02000000000000000000" pitchFamily="2" charset="0"/>
                <a:ea typeface="Roboto" panose="02000000000000000000" pitchFamily="2" charset="0"/>
              </a:rPr>
              <a:t>Identificar  índices  lógicos  conceptuales  que  podrían  mejorar  el  rendimiento  en  base  a  las consultas previstas.  </a:t>
            </a:r>
            <a:br>
              <a:rPr lang="es-MX" dirty="0">
                <a:solidFill>
                  <a:schemeClr val="tx1">
                    <a:lumMod val="85000"/>
                    <a:lumOff val="15000"/>
                  </a:schemeClr>
                </a:solidFill>
                <a:latin typeface="Roboto" panose="02000000000000000000" pitchFamily="2" charset="0"/>
                <a:ea typeface="Roboto" panose="02000000000000000000" pitchFamily="2" charset="0"/>
              </a:rPr>
            </a:br>
            <a:endParaRPr lang="es-ES_tradnl" dirty="0">
              <a:solidFill>
                <a:schemeClr val="tx1">
                  <a:lumMod val="85000"/>
                  <a:lumOff val="15000"/>
                </a:schemeClr>
              </a:solidFill>
              <a:latin typeface="Roboto" panose="02000000000000000000" pitchFamily="2" charset="0"/>
              <a:ea typeface="Roboto" panose="02000000000000000000" pitchFamily="2" charset="0"/>
            </a:endParaRPr>
          </a:p>
        </p:txBody>
      </p:sp>
      <p:pic>
        <p:nvPicPr>
          <p:cNvPr id="6" name="Imagen 5">
            <a:extLst>
              <a:ext uri="{FF2B5EF4-FFF2-40B4-BE49-F238E27FC236}">
                <a16:creationId xmlns:a16="http://schemas.microsoft.com/office/drawing/2014/main" id="{E8E4650E-8190-401A-B8A0-212C603A04CD}"/>
              </a:ext>
            </a:extLst>
          </p:cNvPr>
          <p:cNvPicPr>
            <a:picLocks noChangeAspect="1"/>
          </p:cNvPicPr>
          <p:nvPr/>
        </p:nvPicPr>
        <p:blipFill>
          <a:blip r:embed="rId2"/>
          <a:stretch>
            <a:fillRect/>
          </a:stretch>
        </p:blipFill>
        <p:spPr>
          <a:xfrm>
            <a:off x="3764853" y="2942027"/>
            <a:ext cx="5211487" cy="2974298"/>
          </a:xfrm>
          <a:prstGeom prst="rect">
            <a:avLst/>
          </a:prstGeom>
        </p:spPr>
      </p:pic>
    </p:spTree>
    <p:extLst>
      <p:ext uri="{BB962C8B-B14F-4D97-AF65-F5344CB8AC3E}">
        <p14:creationId xmlns:p14="http://schemas.microsoft.com/office/powerpoint/2010/main" val="3472955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4390B97-38DD-DA76-EE22-379551E20F49}"/>
              </a:ext>
            </a:extLst>
          </p:cNvPr>
          <p:cNvSpPr txBox="1"/>
          <p:nvPr/>
        </p:nvSpPr>
        <p:spPr>
          <a:xfrm rot="16200000">
            <a:off x="-1601291" y="2295506"/>
            <a:ext cx="3771741" cy="307777"/>
          </a:xfrm>
          <a:prstGeom prst="rect">
            <a:avLst/>
          </a:prstGeom>
          <a:noFill/>
        </p:spPr>
        <p:txBody>
          <a:bodyPr wrap="square" rtlCol="0">
            <a:spAutoFit/>
          </a:bodyPr>
          <a:lstStyle/>
          <a:p>
            <a:pPr algn="r"/>
            <a:r>
              <a:rPr lang="es-ES_tradnl" sz="1400" dirty="0">
                <a:solidFill>
                  <a:schemeClr val="bg1"/>
                </a:solidFill>
                <a:latin typeface="Roboto" panose="02000000000000000000" pitchFamily="2" charset="0"/>
                <a:ea typeface="Roboto" panose="02000000000000000000" pitchFamily="2" charset="0"/>
              </a:rPr>
              <a:t>Gestión de Datos e Información II – Sesión 1</a:t>
            </a:r>
          </a:p>
        </p:txBody>
      </p:sp>
      <p:sp>
        <p:nvSpPr>
          <p:cNvPr id="3" name="CuadroTexto 2">
            <a:extLst>
              <a:ext uri="{FF2B5EF4-FFF2-40B4-BE49-F238E27FC236}">
                <a16:creationId xmlns:a16="http://schemas.microsoft.com/office/drawing/2014/main" id="{3C830C38-C32A-3116-4D61-02BCF14DFE8E}"/>
              </a:ext>
            </a:extLst>
          </p:cNvPr>
          <p:cNvSpPr txBox="1"/>
          <p:nvPr/>
        </p:nvSpPr>
        <p:spPr>
          <a:xfrm>
            <a:off x="1848461" y="886897"/>
            <a:ext cx="3908515" cy="400110"/>
          </a:xfrm>
          <a:prstGeom prst="rect">
            <a:avLst/>
          </a:prstGeom>
          <a:noFill/>
        </p:spPr>
        <p:txBody>
          <a:bodyPr wrap="square" rtlCol="0">
            <a:spAutoFit/>
          </a:bodyPr>
          <a:lstStyle/>
          <a:p>
            <a:r>
              <a:rPr lang="es-ES_tradnl" sz="2000" b="1" dirty="0">
                <a:solidFill>
                  <a:srgbClr val="6C0E10"/>
                </a:solidFill>
                <a:latin typeface="Roboto" panose="02000000000000000000" pitchFamily="2" charset="0"/>
                <a:ea typeface="Roboto" panose="02000000000000000000" pitchFamily="2" charset="0"/>
              </a:rPr>
              <a:t>Modelo físico</a:t>
            </a:r>
          </a:p>
        </p:txBody>
      </p:sp>
      <p:cxnSp>
        <p:nvCxnSpPr>
          <p:cNvPr id="4" name="Conector recto de flecha 3">
            <a:extLst>
              <a:ext uri="{FF2B5EF4-FFF2-40B4-BE49-F238E27FC236}">
                <a16:creationId xmlns:a16="http://schemas.microsoft.com/office/drawing/2014/main" id="{F3D9AB27-67F1-E7F3-803C-FAA1B27673A4}"/>
              </a:ext>
            </a:extLst>
          </p:cNvPr>
          <p:cNvCxnSpPr>
            <a:cxnSpLocks/>
          </p:cNvCxnSpPr>
          <p:nvPr/>
        </p:nvCxnSpPr>
        <p:spPr>
          <a:xfrm>
            <a:off x="1655875" y="863570"/>
            <a:ext cx="0" cy="545148"/>
          </a:xfrm>
          <a:prstGeom prst="straightConnector1">
            <a:avLst/>
          </a:prstGeom>
          <a:ln w="38100">
            <a:solidFill>
              <a:srgbClr val="6C0E1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7D91D40B-CCA2-6D35-AB96-77251C24F2AB}"/>
              </a:ext>
            </a:extLst>
          </p:cNvPr>
          <p:cNvSpPr txBox="1"/>
          <p:nvPr/>
        </p:nvSpPr>
        <p:spPr>
          <a:xfrm>
            <a:off x="1748896" y="1470751"/>
            <a:ext cx="9513153" cy="1287532"/>
          </a:xfrm>
          <a:prstGeom prst="rect">
            <a:avLst/>
          </a:prstGeom>
          <a:noFill/>
        </p:spPr>
        <p:txBody>
          <a:bodyPr wrap="square" rtlCol="0">
            <a:spAutoFit/>
          </a:bodyPr>
          <a:lstStyle/>
          <a:p>
            <a:pPr algn="just">
              <a:lnSpc>
                <a:spcPct val="150000"/>
              </a:lnSpc>
            </a:pPr>
            <a:r>
              <a:rPr lang="es-MX" dirty="0">
                <a:solidFill>
                  <a:schemeClr val="tx1">
                    <a:lumMod val="85000"/>
                    <a:lumOff val="15000"/>
                  </a:schemeClr>
                </a:solidFill>
                <a:latin typeface="Roboto" panose="02000000000000000000" pitchFamily="2" charset="0"/>
                <a:ea typeface="Roboto" panose="02000000000000000000" pitchFamily="2" charset="0"/>
              </a:rPr>
              <a:t>Implementar  la  </a:t>
            </a:r>
            <a:r>
              <a:rPr lang="es-MX" b="1" dirty="0">
                <a:solidFill>
                  <a:schemeClr val="tx1">
                    <a:lumMod val="85000"/>
                    <a:lumOff val="15000"/>
                  </a:schemeClr>
                </a:solidFill>
                <a:latin typeface="Roboto" panose="02000000000000000000" pitchFamily="2" charset="0"/>
                <a:ea typeface="Roboto" panose="02000000000000000000" pitchFamily="2" charset="0"/>
              </a:rPr>
              <a:t>base  de  datos  </a:t>
            </a:r>
            <a:r>
              <a:rPr lang="es-MX" dirty="0">
                <a:solidFill>
                  <a:schemeClr val="tx1">
                    <a:lumMod val="85000"/>
                    <a:lumOff val="15000"/>
                  </a:schemeClr>
                </a:solidFill>
                <a:latin typeface="Roboto" panose="02000000000000000000" pitchFamily="2" charset="0"/>
                <a:ea typeface="Roboto" panose="02000000000000000000" pitchFamily="2" charset="0"/>
              </a:rPr>
              <a:t>en  un  sistema  de  gestión  de  </a:t>
            </a:r>
            <a:r>
              <a:rPr lang="es-MX" b="1" dirty="0">
                <a:solidFill>
                  <a:schemeClr val="tx1">
                    <a:lumMod val="85000"/>
                    <a:lumOff val="15000"/>
                  </a:schemeClr>
                </a:solidFill>
                <a:latin typeface="Roboto" panose="02000000000000000000" pitchFamily="2" charset="0"/>
                <a:ea typeface="Roboto" panose="02000000000000000000" pitchFamily="2" charset="0"/>
              </a:rPr>
              <a:t>bases  de  datos</a:t>
            </a:r>
            <a:r>
              <a:rPr lang="es-MX" dirty="0">
                <a:solidFill>
                  <a:schemeClr val="tx1">
                    <a:lumMod val="85000"/>
                    <a:lumOff val="15000"/>
                  </a:schemeClr>
                </a:solidFill>
                <a:latin typeface="Roboto" panose="02000000000000000000" pitchFamily="2" charset="0"/>
                <a:ea typeface="Roboto" panose="02000000000000000000" pitchFamily="2" charset="0"/>
              </a:rPr>
              <a:t>,  creando índices físicos y otras optimizaciones según sea necesario.</a:t>
            </a:r>
            <a:br>
              <a:rPr lang="es-MX" dirty="0">
                <a:solidFill>
                  <a:schemeClr val="tx1">
                    <a:lumMod val="85000"/>
                    <a:lumOff val="15000"/>
                  </a:schemeClr>
                </a:solidFill>
                <a:latin typeface="Roboto" panose="02000000000000000000" pitchFamily="2" charset="0"/>
                <a:ea typeface="Roboto" panose="02000000000000000000" pitchFamily="2" charset="0"/>
              </a:rPr>
            </a:br>
            <a:endParaRPr lang="es-ES_tradnl" dirty="0">
              <a:solidFill>
                <a:schemeClr val="tx1">
                  <a:lumMod val="85000"/>
                  <a:lumOff val="15000"/>
                </a:schemeClr>
              </a:solidFill>
              <a:latin typeface="Roboto" panose="02000000000000000000" pitchFamily="2" charset="0"/>
              <a:ea typeface="Roboto" panose="02000000000000000000" pitchFamily="2" charset="0"/>
            </a:endParaRPr>
          </a:p>
        </p:txBody>
      </p:sp>
      <p:pic>
        <p:nvPicPr>
          <p:cNvPr id="7" name="Imagen 6">
            <a:extLst>
              <a:ext uri="{FF2B5EF4-FFF2-40B4-BE49-F238E27FC236}">
                <a16:creationId xmlns:a16="http://schemas.microsoft.com/office/drawing/2014/main" id="{02F4E086-CE8B-4A3C-93F4-4804C0147D71}"/>
              </a:ext>
            </a:extLst>
          </p:cNvPr>
          <p:cNvPicPr>
            <a:picLocks noChangeAspect="1"/>
          </p:cNvPicPr>
          <p:nvPr/>
        </p:nvPicPr>
        <p:blipFill>
          <a:blip r:embed="rId2"/>
          <a:stretch>
            <a:fillRect/>
          </a:stretch>
        </p:blipFill>
        <p:spPr>
          <a:xfrm>
            <a:off x="3834882" y="2722526"/>
            <a:ext cx="4497355" cy="3930320"/>
          </a:xfrm>
          <a:prstGeom prst="rect">
            <a:avLst/>
          </a:prstGeom>
        </p:spPr>
      </p:pic>
    </p:spTree>
    <p:extLst>
      <p:ext uri="{BB962C8B-B14F-4D97-AF65-F5344CB8AC3E}">
        <p14:creationId xmlns:p14="http://schemas.microsoft.com/office/powerpoint/2010/main" val="2908207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4390B97-38DD-DA76-EE22-379551E20F49}"/>
              </a:ext>
            </a:extLst>
          </p:cNvPr>
          <p:cNvSpPr txBox="1"/>
          <p:nvPr/>
        </p:nvSpPr>
        <p:spPr>
          <a:xfrm rot="16200000">
            <a:off x="-1601291" y="2295506"/>
            <a:ext cx="3771741" cy="307777"/>
          </a:xfrm>
          <a:prstGeom prst="rect">
            <a:avLst/>
          </a:prstGeom>
          <a:noFill/>
        </p:spPr>
        <p:txBody>
          <a:bodyPr wrap="square" rtlCol="0">
            <a:spAutoFit/>
          </a:bodyPr>
          <a:lstStyle/>
          <a:p>
            <a:pPr algn="r"/>
            <a:r>
              <a:rPr lang="es-ES_tradnl" sz="1400" dirty="0">
                <a:solidFill>
                  <a:schemeClr val="bg1"/>
                </a:solidFill>
                <a:latin typeface="Roboto" panose="02000000000000000000" pitchFamily="2" charset="0"/>
                <a:ea typeface="Roboto" panose="02000000000000000000" pitchFamily="2" charset="0"/>
              </a:rPr>
              <a:t>Gestión de Datos e Información II – Sesión 1</a:t>
            </a:r>
          </a:p>
        </p:txBody>
      </p:sp>
      <p:sp>
        <p:nvSpPr>
          <p:cNvPr id="3" name="CuadroTexto 2">
            <a:extLst>
              <a:ext uri="{FF2B5EF4-FFF2-40B4-BE49-F238E27FC236}">
                <a16:creationId xmlns:a16="http://schemas.microsoft.com/office/drawing/2014/main" id="{3C830C38-C32A-3116-4D61-02BCF14DFE8E}"/>
              </a:ext>
            </a:extLst>
          </p:cNvPr>
          <p:cNvSpPr txBox="1"/>
          <p:nvPr/>
        </p:nvSpPr>
        <p:spPr>
          <a:xfrm>
            <a:off x="1848461" y="886897"/>
            <a:ext cx="3908515" cy="400110"/>
          </a:xfrm>
          <a:prstGeom prst="rect">
            <a:avLst/>
          </a:prstGeom>
          <a:noFill/>
        </p:spPr>
        <p:txBody>
          <a:bodyPr wrap="square" rtlCol="0">
            <a:spAutoFit/>
          </a:bodyPr>
          <a:lstStyle/>
          <a:p>
            <a:r>
              <a:rPr lang="es-ES_tradnl" sz="2000" b="1" dirty="0">
                <a:solidFill>
                  <a:srgbClr val="6C0E10"/>
                </a:solidFill>
                <a:latin typeface="Roboto" panose="02000000000000000000" pitchFamily="2" charset="0"/>
                <a:ea typeface="Roboto" panose="02000000000000000000" pitchFamily="2" charset="0"/>
              </a:rPr>
              <a:t>Documentación</a:t>
            </a:r>
          </a:p>
        </p:txBody>
      </p:sp>
      <p:cxnSp>
        <p:nvCxnSpPr>
          <p:cNvPr id="4" name="Conector recto de flecha 3">
            <a:extLst>
              <a:ext uri="{FF2B5EF4-FFF2-40B4-BE49-F238E27FC236}">
                <a16:creationId xmlns:a16="http://schemas.microsoft.com/office/drawing/2014/main" id="{F3D9AB27-67F1-E7F3-803C-FAA1B27673A4}"/>
              </a:ext>
            </a:extLst>
          </p:cNvPr>
          <p:cNvCxnSpPr>
            <a:cxnSpLocks/>
          </p:cNvCxnSpPr>
          <p:nvPr/>
        </p:nvCxnSpPr>
        <p:spPr>
          <a:xfrm>
            <a:off x="1655875" y="863570"/>
            <a:ext cx="0" cy="545148"/>
          </a:xfrm>
          <a:prstGeom prst="straightConnector1">
            <a:avLst/>
          </a:prstGeom>
          <a:ln w="38100">
            <a:solidFill>
              <a:srgbClr val="6C0E1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7D91D40B-CCA2-6D35-AB96-77251C24F2AB}"/>
              </a:ext>
            </a:extLst>
          </p:cNvPr>
          <p:cNvSpPr txBox="1"/>
          <p:nvPr/>
        </p:nvSpPr>
        <p:spPr>
          <a:xfrm>
            <a:off x="1748896" y="1470751"/>
            <a:ext cx="9681104" cy="1287532"/>
          </a:xfrm>
          <a:prstGeom prst="rect">
            <a:avLst/>
          </a:prstGeom>
          <a:noFill/>
        </p:spPr>
        <p:txBody>
          <a:bodyPr wrap="square" rtlCol="0">
            <a:spAutoFit/>
          </a:bodyPr>
          <a:lstStyle/>
          <a:p>
            <a:pPr>
              <a:lnSpc>
                <a:spcPct val="150000"/>
              </a:lnSpc>
            </a:pPr>
            <a:r>
              <a:rPr lang="es-MX" dirty="0">
                <a:solidFill>
                  <a:schemeClr val="tx1">
                    <a:lumMod val="85000"/>
                    <a:lumOff val="15000"/>
                  </a:schemeClr>
                </a:solidFill>
                <a:latin typeface="Roboto" panose="02000000000000000000" pitchFamily="2" charset="0"/>
                <a:ea typeface="Roboto" panose="02000000000000000000" pitchFamily="2" charset="0"/>
              </a:rPr>
              <a:t>Documentar   la   estructura  de  la  base  de  datos,  relaciones,  reglas  de  negocio  y cualquier  información  relevante.</a:t>
            </a:r>
            <a:br>
              <a:rPr lang="es-MX" dirty="0">
                <a:solidFill>
                  <a:schemeClr val="tx1">
                    <a:lumMod val="85000"/>
                    <a:lumOff val="15000"/>
                  </a:schemeClr>
                </a:solidFill>
                <a:latin typeface="Roboto" panose="02000000000000000000" pitchFamily="2" charset="0"/>
                <a:ea typeface="Roboto" panose="02000000000000000000" pitchFamily="2" charset="0"/>
              </a:rPr>
            </a:br>
            <a:endParaRPr lang="es-ES_tradnl" dirty="0">
              <a:solidFill>
                <a:schemeClr val="tx1">
                  <a:lumMod val="85000"/>
                  <a:lumOff val="15000"/>
                </a:schemeClr>
              </a:solidFill>
              <a:latin typeface="Roboto" panose="02000000000000000000" pitchFamily="2" charset="0"/>
              <a:ea typeface="Roboto" panose="02000000000000000000" pitchFamily="2" charset="0"/>
            </a:endParaRPr>
          </a:p>
        </p:txBody>
      </p:sp>
      <p:pic>
        <p:nvPicPr>
          <p:cNvPr id="8" name="Imagen 7">
            <a:extLst>
              <a:ext uri="{FF2B5EF4-FFF2-40B4-BE49-F238E27FC236}">
                <a16:creationId xmlns:a16="http://schemas.microsoft.com/office/drawing/2014/main" id="{E614C91B-8CC7-49DC-8971-734FC83F0A91}"/>
              </a:ext>
            </a:extLst>
          </p:cNvPr>
          <p:cNvPicPr>
            <a:picLocks noChangeAspect="1"/>
          </p:cNvPicPr>
          <p:nvPr/>
        </p:nvPicPr>
        <p:blipFill>
          <a:blip r:embed="rId2"/>
          <a:stretch>
            <a:fillRect/>
          </a:stretch>
        </p:blipFill>
        <p:spPr>
          <a:xfrm>
            <a:off x="2793069" y="3212156"/>
            <a:ext cx="7268444" cy="2141376"/>
          </a:xfrm>
          <a:prstGeom prst="rect">
            <a:avLst/>
          </a:prstGeom>
        </p:spPr>
      </p:pic>
    </p:spTree>
    <p:extLst>
      <p:ext uri="{BB962C8B-B14F-4D97-AF65-F5344CB8AC3E}">
        <p14:creationId xmlns:p14="http://schemas.microsoft.com/office/powerpoint/2010/main" val="14889734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4390B97-38DD-DA76-EE22-379551E20F49}"/>
              </a:ext>
            </a:extLst>
          </p:cNvPr>
          <p:cNvSpPr txBox="1"/>
          <p:nvPr/>
        </p:nvSpPr>
        <p:spPr>
          <a:xfrm rot="16200000">
            <a:off x="-1601291" y="2295506"/>
            <a:ext cx="3771741" cy="307777"/>
          </a:xfrm>
          <a:prstGeom prst="rect">
            <a:avLst/>
          </a:prstGeom>
          <a:noFill/>
        </p:spPr>
        <p:txBody>
          <a:bodyPr wrap="square" rtlCol="0">
            <a:spAutoFit/>
          </a:bodyPr>
          <a:lstStyle/>
          <a:p>
            <a:pPr algn="r"/>
            <a:r>
              <a:rPr lang="es-ES_tradnl" sz="1400" dirty="0">
                <a:solidFill>
                  <a:schemeClr val="bg1"/>
                </a:solidFill>
                <a:latin typeface="Roboto" panose="02000000000000000000" pitchFamily="2" charset="0"/>
                <a:ea typeface="Roboto" panose="02000000000000000000" pitchFamily="2" charset="0"/>
              </a:rPr>
              <a:t>Gestión de Datos e Información II – Sesión 1</a:t>
            </a:r>
          </a:p>
        </p:txBody>
      </p:sp>
      <p:sp>
        <p:nvSpPr>
          <p:cNvPr id="3" name="CuadroTexto 2">
            <a:extLst>
              <a:ext uri="{FF2B5EF4-FFF2-40B4-BE49-F238E27FC236}">
                <a16:creationId xmlns:a16="http://schemas.microsoft.com/office/drawing/2014/main" id="{3C830C38-C32A-3116-4D61-02BCF14DFE8E}"/>
              </a:ext>
            </a:extLst>
          </p:cNvPr>
          <p:cNvSpPr txBox="1"/>
          <p:nvPr/>
        </p:nvSpPr>
        <p:spPr>
          <a:xfrm>
            <a:off x="1848461" y="886897"/>
            <a:ext cx="3908515" cy="400110"/>
          </a:xfrm>
          <a:prstGeom prst="rect">
            <a:avLst/>
          </a:prstGeom>
          <a:noFill/>
        </p:spPr>
        <p:txBody>
          <a:bodyPr wrap="square" rtlCol="0">
            <a:spAutoFit/>
          </a:bodyPr>
          <a:lstStyle/>
          <a:p>
            <a:r>
              <a:rPr lang="es-ES_tradnl" sz="2000" b="1" dirty="0">
                <a:solidFill>
                  <a:srgbClr val="6C0E10"/>
                </a:solidFill>
                <a:latin typeface="Roboto" panose="02000000000000000000" pitchFamily="2" charset="0"/>
                <a:ea typeface="Roboto" panose="02000000000000000000" pitchFamily="2" charset="0"/>
              </a:rPr>
              <a:t>Pruebas y ajustes</a:t>
            </a:r>
          </a:p>
        </p:txBody>
      </p:sp>
      <p:cxnSp>
        <p:nvCxnSpPr>
          <p:cNvPr id="4" name="Conector recto de flecha 3">
            <a:extLst>
              <a:ext uri="{FF2B5EF4-FFF2-40B4-BE49-F238E27FC236}">
                <a16:creationId xmlns:a16="http://schemas.microsoft.com/office/drawing/2014/main" id="{F3D9AB27-67F1-E7F3-803C-FAA1B27673A4}"/>
              </a:ext>
            </a:extLst>
          </p:cNvPr>
          <p:cNvCxnSpPr>
            <a:cxnSpLocks/>
          </p:cNvCxnSpPr>
          <p:nvPr/>
        </p:nvCxnSpPr>
        <p:spPr>
          <a:xfrm>
            <a:off x="1655875" y="863570"/>
            <a:ext cx="0" cy="545148"/>
          </a:xfrm>
          <a:prstGeom prst="straightConnector1">
            <a:avLst/>
          </a:prstGeom>
          <a:ln w="38100">
            <a:solidFill>
              <a:srgbClr val="6C0E1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7D91D40B-CCA2-6D35-AB96-77251C24F2AB}"/>
              </a:ext>
            </a:extLst>
          </p:cNvPr>
          <p:cNvSpPr txBox="1"/>
          <p:nvPr/>
        </p:nvSpPr>
        <p:spPr>
          <a:xfrm>
            <a:off x="1748896" y="1470751"/>
            <a:ext cx="9681104" cy="1287532"/>
          </a:xfrm>
          <a:prstGeom prst="rect">
            <a:avLst/>
          </a:prstGeom>
          <a:noFill/>
        </p:spPr>
        <p:txBody>
          <a:bodyPr wrap="square" rtlCol="0">
            <a:spAutoFit/>
          </a:bodyPr>
          <a:lstStyle/>
          <a:p>
            <a:pPr>
              <a:lnSpc>
                <a:spcPct val="150000"/>
              </a:lnSpc>
            </a:pPr>
            <a:r>
              <a:rPr lang="es-MX" b="1" dirty="0">
                <a:solidFill>
                  <a:schemeClr val="tx1">
                    <a:lumMod val="85000"/>
                    <a:lumOff val="15000"/>
                  </a:schemeClr>
                </a:solidFill>
                <a:latin typeface="Roboto" panose="02000000000000000000" pitchFamily="2" charset="0"/>
                <a:ea typeface="Roboto" panose="02000000000000000000" pitchFamily="2" charset="0"/>
              </a:rPr>
              <a:t>1. </a:t>
            </a:r>
            <a:r>
              <a:rPr lang="es-MX" dirty="0">
                <a:solidFill>
                  <a:schemeClr val="tx1">
                    <a:lumMod val="85000"/>
                    <a:lumOff val="15000"/>
                  </a:schemeClr>
                </a:solidFill>
                <a:latin typeface="Roboto" panose="02000000000000000000" pitchFamily="2" charset="0"/>
                <a:ea typeface="Roboto" panose="02000000000000000000" pitchFamily="2" charset="0"/>
              </a:rPr>
              <a:t>Realizar pruebas para garantizar que la base de datos cumple con los  requisitos. </a:t>
            </a:r>
            <a:br>
              <a:rPr lang="es-MX" dirty="0">
                <a:solidFill>
                  <a:schemeClr val="tx1">
                    <a:lumMod val="85000"/>
                    <a:lumOff val="15000"/>
                  </a:schemeClr>
                </a:solidFill>
                <a:latin typeface="Roboto" panose="02000000000000000000" pitchFamily="2" charset="0"/>
                <a:ea typeface="Roboto" panose="02000000000000000000" pitchFamily="2" charset="0"/>
              </a:rPr>
            </a:br>
            <a:br>
              <a:rPr lang="es-MX" dirty="0">
                <a:solidFill>
                  <a:schemeClr val="tx1">
                    <a:lumMod val="85000"/>
                    <a:lumOff val="15000"/>
                  </a:schemeClr>
                </a:solidFill>
                <a:latin typeface="Roboto" panose="02000000000000000000" pitchFamily="2" charset="0"/>
                <a:ea typeface="Roboto" panose="02000000000000000000" pitchFamily="2" charset="0"/>
              </a:rPr>
            </a:br>
            <a:r>
              <a:rPr lang="es-MX" b="1" dirty="0">
                <a:solidFill>
                  <a:schemeClr val="tx1">
                    <a:lumMod val="85000"/>
                    <a:lumOff val="15000"/>
                  </a:schemeClr>
                </a:solidFill>
                <a:latin typeface="Roboto" panose="02000000000000000000" pitchFamily="2" charset="0"/>
                <a:ea typeface="Roboto" panose="02000000000000000000" pitchFamily="2" charset="0"/>
              </a:rPr>
              <a:t>2. </a:t>
            </a:r>
            <a:r>
              <a:rPr lang="es-MX" dirty="0">
                <a:solidFill>
                  <a:schemeClr val="tx1">
                    <a:lumMod val="85000"/>
                    <a:lumOff val="15000"/>
                  </a:schemeClr>
                </a:solidFill>
                <a:latin typeface="Roboto" panose="02000000000000000000" pitchFamily="2" charset="0"/>
                <a:ea typeface="Roboto" panose="02000000000000000000" pitchFamily="2" charset="0"/>
              </a:rPr>
              <a:t>Realiza ajustes según sea necesario.</a:t>
            </a:r>
            <a:endParaRPr lang="es-ES_tradnl" dirty="0">
              <a:solidFill>
                <a:schemeClr val="tx1">
                  <a:lumMod val="85000"/>
                  <a:lumOff val="15000"/>
                </a:schemeClr>
              </a:solidFill>
              <a:latin typeface="Roboto" panose="02000000000000000000" pitchFamily="2" charset="0"/>
              <a:ea typeface="Roboto" panose="02000000000000000000" pitchFamily="2" charset="0"/>
            </a:endParaRPr>
          </a:p>
        </p:txBody>
      </p:sp>
      <p:pic>
        <p:nvPicPr>
          <p:cNvPr id="7" name="Imagen 6">
            <a:extLst>
              <a:ext uri="{FF2B5EF4-FFF2-40B4-BE49-F238E27FC236}">
                <a16:creationId xmlns:a16="http://schemas.microsoft.com/office/drawing/2014/main" id="{5ACB18F7-005E-4402-BB8E-1212304EE257}"/>
              </a:ext>
            </a:extLst>
          </p:cNvPr>
          <p:cNvPicPr>
            <a:picLocks noChangeAspect="1"/>
          </p:cNvPicPr>
          <p:nvPr/>
        </p:nvPicPr>
        <p:blipFill rotWithShape="1">
          <a:blip r:embed="rId2">
            <a:clrChange>
              <a:clrFrom>
                <a:srgbClr val="E6E6E7"/>
              </a:clrFrom>
              <a:clrTo>
                <a:srgbClr val="E6E6E7">
                  <a:alpha val="0"/>
                </a:srgbClr>
              </a:clrTo>
            </a:clrChange>
          </a:blip>
          <a:srcRect l="18088" r="4273"/>
          <a:stretch/>
        </p:blipFill>
        <p:spPr>
          <a:xfrm>
            <a:off x="4055960" y="3340603"/>
            <a:ext cx="4630971" cy="2975733"/>
          </a:xfrm>
          <a:prstGeom prst="rect">
            <a:avLst/>
          </a:prstGeom>
        </p:spPr>
      </p:pic>
    </p:spTree>
    <p:extLst>
      <p:ext uri="{BB962C8B-B14F-4D97-AF65-F5344CB8AC3E}">
        <p14:creationId xmlns:p14="http://schemas.microsoft.com/office/powerpoint/2010/main" val="498962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4BAC766-683D-2238-8C5A-7DD7D48F3DBF}"/>
              </a:ext>
            </a:extLst>
          </p:cNvPr>
          <p:cNvSpPr txBox="1"/>
          <p:nvPr/>
        </p:nvSpPr>
        <p:spPr>
          <a:xfrm>
            <a:off x="1044075" y="4060148"/>
            <a:ext cx="3208947" cy="400110"/>
          </a:xfrm>
          <a:prstGeom prst="rect">
            <a:avLst/>
          </a:prstGeom>
          <a:noFill/>
        </p:spPr>
        <p:txBody>
          <a:bodyPr wrap="square" rtlCol="0">
            <a:spAutoFit/>
          </a:bodyPr>
          <a:lstStyle/>
          <a:p>
            <a:r>
              <a:rPr lang="es-ES_tradnl" sz="2000" b="1" dirty="0">
                <a:solidFill>
                  <a:schemeClr val="bg1"/>
                </a:solidFill>
                <a:latin typeface="Roboto" panose="02000000000000000000" pitchFamily="2" charset="0"/>
                <a:ea typeface="Roboto" panose="02000000000000000000" pitchFamily="2" charset="0"/>
              </a:rPr>
              <a:t>Resultado de aprendizaje</a:t>
            </a:r>
          </a:p>
        </p:txBody>
      </p:sp>
      <p:sp>
        <p:nvSpPr>
          <p:cNvPr id="3" name="CuadroTexto 2">
            <a:extLst>
              <a:ext uri="{FF2B5EF4-FFF2-40B4-BE49-F238E27FC236}">
                <a16:creationId xmlns:a16="http://schemas.microsoft.com/office/drawing/2014/main" id="{AA7B9964-A350-7C70-5540-107AF666EDF8}"/>
              </a:ext>
            </a:extLst>
          </p:cNvPr>
          <p:cNvSpPr txBox="1"/>
          <p:nvPr/>
        </p:nvSpPr>
        <p:spPr>
          <a:xfrm>
            <a:off x="1044075" y="4804433"/>
            <a:ext cx="4357265" cy="1323439"/>
          </a:xfrm>
          <a:prstGeom prst="rect">
            <a:avLst/>
          </a:prstGeom>
          <a:noFill/>
        </p:spPr>
        <p:txBody>
          <a:bodyPr wrap="square" rtlCol="0">
            <a:spAutoFit/>
          </a:bodyPr>
          <a:lstStyle/>
          <a:p>
            <a:pPr algn="just"/>
            <a:r>
              <a:rPr lang="es-MX" sz="1600" dirty="0">
                <a:solidFill>
                  <a:schemeClr val="bg1"/>
                </a:solidFill>
                <a:latin typeface="Roboto" panose="02000000000000000000" pitchFamily="2" charset="0"/>
                <a:ea typeface="Roboto" panose="02000000000000000000" pitchFamily="2" charset="0"/>
              </a:rPr>
              <a:t>Implementa y optimiza sentencias SQL usando consultas avanzadas, funciones, vistas y estructura de índices en la construcción de una base de datos para una organización.</a:t>
            </a:r>
            <a:endParaRPr lang="es-ES_tradnl" sz="1600" dirty="0">
              <a:solidFill>
                <a:schemeClr val="bg1"/>
              </a:solidFill>
              <a:latin typeface="Roboto" panose="02000000000000000000" pitchFamily="2" charset="0"/>
              <a:ea typeface="Roboto" panose="02000000000000000000" pitchFamily="2" charset="0"/>
            </a:endParaRPr>
          </a:p>
        </p:txBody>
      </p:sp>
      <p:cxnSp>
        <p:nvCxnSpPr>
          <p:cNvPr id="4" name="Conector recto de flecha 3">
            <a:extLst>
              <a:ext uri="{FF2B5EF4-FFF2-40B4-BE49-F238E27FC236}">
                <a16:creationId xmlns:a16="http://schemas.microsoft.com/office/drawing/2014/main" id="{7022906E-705C-2B42-1EC2-5D331E6221D6}"/>
              </a:ext>
            </a:extLst>
          </p:cNvPr>
          <p:cNvCxnSpPr>
            <a:cxnSpLocks/>
          </p:cNvCxnSpPr>
          <p:nvPr/>
        </p:nvCxnSpPr>
        <p:spPr>
          <a:xfrm>
            <a:off x="954126" y="4000173"/>
            <a:ext cx="0" cy="545148"/>
          </a:xfrm>
          <a:prstGeom prst="straightConnector1">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51627714-A1E4-5801-30D9-6965623F15E5}"/>
              </a:ext>
            </a:extLst>
          </p:cNvPr>
          <p:cNvSpPr txBox="1"/>
          <p:nvPr/>
        </p:nvSpPr>
        <p:spPr>
          <a:xfrm>
            <a:off x="6790660" y="4000173"/>
            <a:ext cx="3208947" cy="400110"/>
          </a:xfrm>
          <a:prstGeom prst="rect">
            <a:avLst/>
          </a:prstGeom>
          <a:noFill/>
        </p:spPr>
        <p:txBody>
          <a:bodyPr wrap="square" rtlCol="0">
            <a:spAutoFit/>
          </a:bodyPr>
          <a:lstStyle/>
          <a:p>
            <a:r>
              <a:rPr lang="es-ES_tradnl" sz="2000" b="1" dirty="0">
                <a:solidFill>
                  <a:schemeClr val="bg1"/>
                </a:solidFill>
                <a:latin typeface="Roboto" panose="02000000000000000000" pitchFamily="2" charset="0"/>
                <a:ea typeface="Roboto" panose="02000000000000000000" pitchFamily="2" charset="0"/>
              </a:rPr>
              <a:t>Evidencia de aprendizaje</a:t>
            </a:r>
          </a:p>
        </p:txBody>
      </p:sp>
      <p:sp>
        <p:nvSpPr>
          <p:cNvPr id="7" name="CuadroTexto 6">
            <a:extLst>
              <a:ext uri="{FF2B5EF4-FFF2-40B4-BE49-F238E27FC236}">
                <a16:creationId xmlns:a16="http://schemas.microsoft.com/office/drawing/2014/main" id="{4F30AAB8-3B60-8BBC-B011-7C8C56767996}"/>
              </a:ext>
            </a:extLst>
          </p:cNvPr>
          <p:cNvSpPr txBox="1"/>
          <p:nvPr/>
        </p:nvSpPr>
        <p:spPr>
          <a:xfrm>
            <a:off x="6790660" y="4744458"/>
            <a:ext cx="4909928" cy="1323439"/>
          </a:xfrm>
          <a:prstGeom prst="rect">
            <a:avLst/>
          </a:prstGeom>
          <a:noFill/>
        </p:spPr>
        <p:txBody>
          <a:bodyPr wrap="square" rtlCol="0">
            <a:spAutoFit/>
          </a:bodyPr>
          <a:lstStyle/>
          <a:p>
            <a:pPr algn="just"/>
            <a:r>
              <a:rPr lang="es-MX" sz="1600" dirty="0">
                <a:solidFill>
                  <a:schemeClr val="bg1"/>
                </a:solidFill>
                <a:latin typeface="Roboto" panose="02000000000000000000" pitchFamily="2" charset="0"/>
                <a:ea typeface="Roboto" panose="02000000000000000000" pitchFamily="2" charset="0"/>
              </a:rPr>
              <a:t>Los alumnos deberán proporcionar una documentación completa y funcional que demuestre su comprensión y habilidad para crear una base de datos y tablas diseñadas específicamente para respaldar un proceso empresarial.</a:t>
            </a:r>
            <a:endParaRPr lang="es-ES_tradnl" sz="1600" dirty="0">
              <a:solidFill>
                <a:schemeClr val="bg1"/>
              </a:solidFill>
              <a:latin typeface="Roboto" panose="02000000000000000000" pitchFamily="2" charset="0"/>
              <a:ea typeface="Roboto" panose="02000000000000000000" pitchFamily="2" charset="0"/>
            </a:endParaRPr>
          </a:p>
        </p:txBody>
      </p:sp>
      <p:cxnSp>
        <p:nvCxnSpPr>
          <p:cNvPr id="8" name="Conector recto de flecha 7">
            <a:extLst>
              <a:ext uri="{FF2B5EF4-FFF2-40B4-BE49-F238E27FC236}">
                <a16:creationId xmlns:a16="http://schemas.microsoft.com/office/drawing/2014/main" id="{E8395880-ED40-8894-CDF4-8D71112AEF50}"/>
              </a:ext>
            </a:extLst>
          </p:cNvPr>
          <p:cNvCxnSpPr>
            <a:cxnSpLocks/>
          </p:cNvCxnSpPr>
          <p:nvPr/>
        </p:nvCxnSpPr>
        <p:spPr>
          <a:xfrm>
            <a:off x="6700711" y="3940198"/>
            <a:ext cx="0" cy="545148"/>
          </a:xfrm>
          <a:prstGeom prst="straightConnector1">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6542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4390B97-38DD-DA76-EE22-379551E20F49}"/>
              </a:ext>
            </a:extLst>
          </p:cNvPr>
          <p:cNvSpPr txBox="1"/>
          <p:nvPr/>
        </p:nvSpPr>
        <p:spPr>
          <a:xfrm rot="16200000">
            <a:off x="-1601291" y="2295506"/>
            <a:ext cx="3771741" cy="307777"/>
          </a:xfrm>
          <a:prstGeom prst="rect">
            <a:avLst/>
          </a:prstGeom>
          <a:noFill/>
        </p:spPr>
        <p:txBody>
          <a:bodyPr wrap="square" rtlCol="0">
            <a:spAutoFit/>
          </a:bodyPr>
          <a:lstStyle/>
          <a:p>
            <a:pPr algn="r"/>
            <a:r>
              <a:rPr lang="es-ES_tradnl" sz="1400" dirty="0">
                <a:solidFill>
                  <a:schemeClr val="bg1"/>
                </a:solidFill>
                <a:latin typeface="Roboto" panose="02000000000000000000" pitchFamily="2" charset="0"/>
                <a:ea typeface="Roboto" panose="02000000000000000000" pitchFamily="2" charset="0"/>
              </a:rPr>
              <a:t>Gestión de Datos e Información II – Sesión 1</a:t>
            </a:r>
          </a:p>
        </p:txBody>
      </p:sp>
      <p:sp>
        <p:nvSpPr>
          <p:cNvPr id="3" name="CuadroTexto 2">
            <a:extLst>
              <a:ext uri="{FF2B5EF4-FFF2-40B4-BE49-F238E27FC236}">
                <a16:creationId xmlns:a16="http://schemas.microsoft.com/office/drawing/2014/main" id="{3C830C38-C32A-3116-4D61-02BCF14DFE8E}"/>
              </a:ext>
            </a:extLst>
          </p:cNvPr>
          <p:cNvSpPr txBox="1"/>
          <p:nvPr/>
        </p:nvSpPr>
        <p:spPr>
          <a:xfrm>
            <a:off x="1848461" y="886897"/>
            <a:ext cx="3908515" cy="400110"/>
          </a:xfrm>
          <a:prstGeom prst="rect">
            <a:avLst/>
          </a:prstGeom>
          <a:noFill/>
        </p:spPr>
        <p:txBody>
          <a:bodyPr wrap="square" rtlCol="0">
            <a:spAutoFit/>
          </a:bodyPr>
          <a:lstStyle/>
          <a:p>
            <a:r>
              <a:rPr lang="es-ES_tradnl" sz="2000" b="1" dirty="0">
                <a:solidFill>
                  <a:srgbClr val="6C0E10"/>
                </a:solidFill>
                <a:latin typeface="Roboto" panose="02000000000000000000" pitchFamily="2" charset="0"/>
                <a:ea typeface="Roboto" panose="02000000000000000000" pitchFamily="2" charset="0"/>
              </a:rPr>
              <a:t>Mantenimiento continuo</a:t>
            </a:r>
          </a:p>
        </p:txBody>
      </p:sp>
      <p:cxnSp>
        <p:nvCxnSpPr>
          <p:cNvPr id="4" name="Conector recto de flecha 3">
            <a:extLst>
              <a:ext uri="{FF2B5EF4-FFF2-40B4-BE49-F238E27FC236}">
                <a16:creationId xmlns:a16="http://schemas.microsoft.com/office/drawing/2014/main" id="{F3D9AB27-67F1-E7F3-803C-FAA1B27673A4}"/>
              </a:ext>
            </a:extLst>
          </p:cNvPr>
          <p:cNvCxnSpPr>
            <a:cxnSpLocks/>
          </p:cNvCxnSpPr>
          <p:nvPr/>
        </p:nvCxnSpPr>
        <p:spPr>
          <a:xfrm>
            <a:off x="1655875" y="863570"/>
            <a:ext cx="0" cy="545148"/>
          </a:xfrm>
          <a:prstGeom prst="straightConnector1">
            <a:avLst/>
          </a:prstGeom>
          <a:ln w="38100">
            <a:solidFill>
              <a:srgbClr val="6C0E1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7D91D40B-CCA2-6D35-AB96-77251C24F2AB}"/>
              </a:ext>
            </a:extLst>
          </p:cNvPr>
          <p:cNvSpPr txBox="1"/>
          <p:nvPr/>
        </p:nvSpPr>
        <p:spPr>
          <a:xfrm>
            <a:off x="1748896" y="1470751"/>
            <a:ext cx="9681104" cy="872034"/>
          </a:xfrm>
          <a:prstGeom prst="rect">
            <a:avLst/>
          </a:prstGeom>
          <a:noFill/>
        </p:spPr>
        <p:txBody>
          <a:bodyPr wrap="square" rtlCol="0">
            <a:spAutoFit/>
          </a:bodyPr>
          <a:lstStyle/>
          <a:p>
            <a:pPr>
              <a:lnSpc>
                <a:spcPct val="150000"/>
              </a:lnSpc>
            </a:pPr>
            <a:r>
              <a:rPr lang="es-MX" dirty="0">
                <a:solidFill>
                  <a:schemeClr val="tx1">
                    <a:lumMod val="85000"/>
                    <a:lumOff val="15000"/>
                  </a:schemeClr>
                </a:solidFill>
                <a:latin typeface="Roboto" panose="02000000000000000000" pitchFamily="2" charset="0"/>
                <a:ea typeface="Roboto" panose="02000000000000000000" pitchFamily="2" charset="0"/>
              </a:rPr>
              <a:t>Mantener la base de datos y realizar ajustes según evolucionen los requisitos de la organización.</a:t>
            </a:r>
            <a:endParaRPr lang="es-ES_tradnl" dirty="0">
              <a:solidFill>
                <a:schemeClr val="tx1">
                  <a:lumMod val="85000"/>
                  <a:lumOff val="15000"/>
                </a:schemeClr>
              </a:solidFill>
              <a:latin typeface="Roboto" panose="02000000000000000000" pitchFamily="2" charset="0"/>
              <a:ea typeface="Roboto" panose="02000000000000000000" pitchFamily="2" charset="0"/>
            </a:endParaRPr>
          </a:p>
        </p:txBody>
      </p:sp>
      <p:pic>
        <p:nvPicPr>
          <p:cNvPr id="8" name="Imagen 7">
            <a:extLst>
              <a:ext uri="{FF2B5EF4-FFF2-40B4-BE49-F238E27FC236}">
                <a16:creationId xmlns:a16="http://schemas.microsoft.com/office/drawing/2014/main" id="{1261FCFD-0841-464A-A839-C6001819A1E6}"/>
              </a:ext>
            </a:extLst>
          </p:cNvPr>
          <p:cNvPicPr>
            <a:picLocks noChangeAspect="1"/>
          </p:cNvPicPr>
          <p:nvPr/>
        </p:nvPicPr>
        <p:blipFill rotWithShape="1">
          <a:blip r:embed="rId2"/>
          <a:srcRect l="5254" t="3638" r="4037" b="3753"/>
          <a:stretch/>
        </p:blipFill>
        <p:spPr>
          <a:xfrm>
            <a:off x="4379894" y="2583220"/>
            <a:ext cx="3432212" cy="3504089"/>
          </a:xfrm>
          <a:prstGeom prst="rect">
            <a:avLst/>
          </a:prstGeom>
        </p:spPr>
      </p:pic>
    </p:spTree>
    <p:extLst>
      <p:ext uri="{BB962C8B-B14F-4D97-AF65-F5344CB8AC3E}">
        <p14:creationId xmlns:p14="http://schemas.microsoft.com/office/powerpoint/2010/main" val="38443772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FB681384-66C7-23B9-3275-3D6C57F06900}"/>
              </a:ext>
            </a:extLst>
          </p:cNvPr>
          <p:cNvGrpSpPr/>
          <p:nvPr/>
        </p:nvGrpSpPr>
        <p:grpSpPr>
          <a:xfrm>
            <a:off x="10717618" y="5385392"/>
            <a:ext cx="441250" cy="441250"/>
            <a:chOff x="10526232" y="5438554"/>
            <a:chExt cx="590106" cy="590106"/>
          </a:xfrm>
        </p:grpSpPr>
        <p:sp>
          <p:nvSpPr>
            <p:cNvPr id="2" name="Rectángulo 1">
              <a:extLst>
                <a:ext uri="{FF2B5EF4-FFF2-40B4-BE49-F238E27FC236}">
                  <a16:creationId xmlns:a16="http://schemas.microsoft.com/office/drawing/2014/main" id="{BA329269-0B56-F3CB-65C6-B2C8E80C4A64}"/>
                </a:ext>
              </a:extLst>
            </p:cNvPr>
            <p:cNvSpPr/>
            <p:nvPr/>
          </p:nvSpPr>
          <p:spPr>
            <a:xfrm>
              <a:off x="10526232" y="5438554"/>
              <a:ext cx="590106" cy="5901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 name="Flecha derecha 2">
              <a:extLst>
                <a:ext uri="{FF2B5EF4-FFF2-40B4-BE49-F238E27FC236}">
                  <a16:creationId xmlns:a16="http://schemas.microsoft.com/office/drawing/2014/main" id="{C7F75A40-F550-85E7-D5F5-489E8F8D6E12}"/>
                </a:ext>
              </a:extLst>
            </p:cNvPr>
            <p:cNvSpPr/>
            <p:nvPr/>
          </p:nvSpPr>
          <p:spPr>
            <a:xfrm>
              <a:off x="10704273" y="5612449"/>
              <a:ext cx="234023" cy="242316"/>
            </a:xfrm>
            <a:prstGeom prst="rightArrow">
              <a:avLst/>
            </a:prstGeom>
            <a:solidFill>
              <a:srgbClr val="6C0E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5" name="CuadroTexto 4">
            <a:extLst>
              <a:ext uri="{FF2B5EF4-FFF2-40B4-BE49-F238E27FC236}">
                <a16:creationId xmlns:a16="http://schemas.microsoft.com/office/drawing/2014/main" id="{1D29DCA6-CC95-74C6-2434-4F65822CF571}"/>
              </a:ext>
            </a:extLst>
          </p:cNvPr>
          <p:cNvSpPr txBox="1"/>
          <p:nvPr/>
        </p:nvSpPr>
        <p:spPr>
          <a:xfrm>
            <a:off x="7211719" y="4209007"/>
            <a:ext cx="4043066" cy="646331"/>
          </a:xfrm>
          <a:prstGeom prst="rect">
            <a:avLst/>
          </a:prstGeom>
          <a:noFill/>
        </p:spPr>
        <p:txBody>
          <a:bodyPr wrap="square" rtlCol="0">
            <a:spAutoFit/>
          </a:bodyPr>
          <a:lstStyle/>
          <a:p>
            <a:pPr algn="r"/>
            <a:r>
              <a:rPr lang="es-ES_tradnl" sz="3600" b="1" dirty="0">
                <a:solidFill>
                  <a:schemeClr val="bg1"/>
                </a:solidFill>
                <a:latin typeface="Roboto" panose="02000000000000000000" pitchFamily="2" charset="0"/>
                <a:ea typeface="Roboto" panose="02000000000000000000" pitchFamily="2" charset="0"/>
              </a:rPr>
              <a:t>Autoevaluación</a:t>
            </a:r>
          </a:p>
        </p:txBody>
      </p:sp>
      <p:sp>
        <p:nvSpPr>
          <p:cNvPr id="6" name="CuadroTexto 5">
            <a:extLst>
              <a:ext uri="{FF2B5EF4-FFF2-40B4-BE49-F238E27FC236}">
                <a16:creationId xmlns:a16="http://schemas.microsoft.com/office/drawing/2014/main" id="{072B848C-5EB1-AFEF-DBB9-899006E71E91}"/>
              </a:ext>
            </a:extLst>
          </p:cNvPr>
          <p:cNvSpPr txBox="1"/>
          <p:nvPr/>
        </p:nvSpPr>
        <p:spPr>
          <a:xfrm>
            <a:off x="9718158" y="4799485"/>
            <a:ext cx="1536627" cy="369332"/>
          </a:xfrm>
          <a:prstGeom prst="rect">
            <a:avLst/>
          </a:prstGeom>
          <a:noFill/>
        </p:spPr>
        <p:txBody>
          <a:bodyPr wrap="square" rtlCol="0">
            <a:spAutoFit/>
          </a:bodyPr>
          <a:lstStyle/>
          <a:p>
            <a:pPr algn="r"/>
            <a:r>
              <a:rPr lang="es-ES_tradnl" dirty="0">
                <a:solidFill>
                  <a:schemeClr val="bg1"/>
                </a:solidFill>
                <a:latin typeface="Roboto" panose="02000000000000000000" pitchFamily="2" charset="0"/>
                <a:ea typeface="Roboto" panose="02000000000000000000" pitchFamily="2" charset="0"/>
              </a:rPr>
              <a:t>Sesión 1</a:t>
            </a:r>
          </a:p>
        </p:txBody>
      </p:sp>
    </p:spTree>
    <p:extLst>
      <p:ext uri="{BB962C8B-B14F-4D97-AF65-F5344CB8AC3E}">
        <p14:creationId xmlns:p14="http://schemas.microsoft.com/office/powerpoint/2010/main" val="1936616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E8E1096-E443-5FFF-25D6-F254A7E02406}"/>
              </a:ext>
            </a:extLst>
          </p:cNvPr>
          <p:cNvSpPr txBox="1"/>
          <p:nvPr/>
        </p:nvSpPr>
        <p:spPr>
          <a:xfrm rot="16200000">
            <a:off x="-1956735" y="3076589"/>
            <a:ext cx="5089777" cy="646331"/>
          </a:xfrm>
          <a:prstGeom prst="rect">
            <a:avLst/>
          </a:prstGeom>
          <a:noFill/>
        </p:spPr>
        <p:txBody>
          <a:bodyPr wrap="square" rtlCol="0">
            <a:spAutoFit/>
          </a:bodyPr>
          <a:lstStyle/>
          <a:p>
            <a:pPr algn="ctr"/>
            <a:r>
              <a:rPr lang="es-ES_tradnl" sz="3600" b="1" dirty="0">
                <a:solidFill>
                  <a:schemeClr val="bg1"/>
                </a:solidFill>
                <a:latin typeface="Roboto" panose="02000000000000000000" pitchFamily="2" charset="0"/>
                <a:ea typeface="Roboto" panose="02000000000000000000" pitchFamily="2" charset="0"/>
              </a:rPr>
              <a:t>Pregunta 1</a:t>
            </a:r>
          </a:p>
        </p:txBody>
      </p:sp>
      <p:sp>
        <p:nvSpPr>
          <p:cNvPr id="3" name="CuadroTexto 2">
            <a:extLst>
              <a:ext uri="{FF2B5EF4-FFF2-40B4-BE49-F238E27FC236}">
                <a16:creationId xmlns:a16="http://schemas.microsoft.com/office/drawing/2014/main" id="{AB0844B7-A4D7-5E90-CCE1-81A0915D10CF}"/>
              </a:ext>
            </a:extLst>
          </p:cNvPr>
          <p:cNvSpPr txBox="1"/>
          <p:nvPr/>
        </p:nvSpPr>
        <p:spPr>
          <a:xfrm>
            <a:off x="2269323" y="611573"/>
            <a:ext cx="8348912" cy="958660"/>
          </a:xfrm>
          <a:prstGeom prst="rect">
            <a:avLst/>
          </a:prstGeom>
          <a:noFill/>
        </p:spPr>
        <p:txBody>
          <a:bodyPr wrap="square" rtlCol="0">
            <a:spAutoFit/>
          </a:bodyPr>
          <a:lstStyle/>
          <a:p>
            <a:pPr algn="just">
              <a:lnSpc>
                <a:spcPct val="150000"/>
              </a:lnSpc>
            </a:pPr>
            <a:r>
              <a:rPr lang="es-MX" sz="2000" b="1" dirty="0">
                <a:solidFill>
                  <a:srgbClr val="6C0E10"/>
                </a:solidFill>
                <a:latin typeface="Roboto" panose="02000000000000000000" pitchFamily="2" charset="0"/>
                <a:ea typeface="Roboto" panose="02000000000000000000" pitchFamily="2" charset="0"/>
              </a:rPr>
              <a:t>¿Qué objeto en SQL Server se utiliza para organizar datos en filas</a:t>
            </a:r>
          </a:p>
          <a:p>
            <a:pPr algn="just">
              <a:lnSpc>
                <a:spcPct val="150000"/>
              </a:lnSpc>
            </a:pPr>
            <a:r>
              <a:rPr lang="es-MX" sz="2000" b="1" dirty="0">
                <a:solidFill>
                  <a:srgbClr val="6C0E10"/>
                </a:solidFill>
                <a:latin typeface="Roboto" panose="02000000000000000000" pitchFamily="2" charset="0"/>
                <a:ea typeface="Roboto" panose="02000000000000000000" pitchFamily="2" charset="0"/>
              </a:rPr>
              <a:t>   y  columnas de manera estructurada?</a:t>
            </a:r>
            <a:endParaRPr lang="es-ES_tradnl" sz="2000" b="1" dirty="0">
              <a:solidFill>
                <a:srgbClr val="6C0E10"/>
              </a:solidFill>
              <a:latin typeface="Roboto" panose="02000000000000000000" pitchFamily="2" charset="0"/>
              <a:ea typeface="Roboto" panose="02000000000000000000" pitchFamily="2" charset="0"/>
            </a:endParaRPr>
          </a:p>
        </p:txBody>
      </p:sp>
      <p:cxnSp>
        <p:nvCxnSpPr>
          <p:cNvPr id="4" name="Conector recto de flecha 3">
            <a:extLst>
              <a:ext uri="{FF2B5EF4-FFF2-40B4-BE49-F238E27FC236}">
                <a16:creationId xmlns:a16="http://schemas.microsoft.com/office/drawing/2014/main" id="{2406E181-6F2D-2260-462D-FEA5B0A87127}"/>
              </a:ext>
            </a:extLst>
          </p:cNvPr>
          <p:cNvCxnSpPr>
            <a:cxnSpLocks/>
          </p:cNvCxnSpPr>
          <p:nvPr/>
        </p:nvCxnSpPr>
        <p:spPr>
          <a:xfrm>
            <a:off x="2144975" y="799772"/>
            <a:ext cx="0" cy="545148"/>
          </a:xfrm>
          <a:prstGeom prst="straightConnector1">
            <a:avLst/>
          </a:prstGeom>
          <a:ln w="38100">
            <a:solidFill>
              <a:srgbClr val="6C0E1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4588CAA9-2B5B-5B73-DF33-8AEE8CFD491F}"/>
              </a:ext>
            </a:extLst>
          </p:cNvPr>
          <p:cNvSpPr txBox="1"/>
          <p:nvPr/>
        </p:nvSpPr>
        <p:spPr>
          <a:xfrm>
            <a:off x="2649894" y="1971898"/>
            <a:ext cx="7179477" cy="307777"/>
          </a:xfrm>
          <a:prstGeom prst="rect">
            <a:avLst/>
          </a:prstGeom>
          <a:noFill/>
        </p:spPr>
        <p:txBody>
          <a:bodyPr wrap="square" rtlCol="0">
            <a:spAutoFit/>
          </a:bodyPr>
          <a:lstStyle/>
          <a:p>
            <a:pPr algn="just"/>
            <a:r>
              <a:rPr lang="es-PE" sz="1400" b="1" i="0" dirty="0">
                <a:solidFill>
                  <a:srgbClr val="000000"/>
                </a:solidFill>
                <a:effectLst/>
                <a:latin typeface="Roboto" panose="02000000000000000000" pitchFamily="2" charset="0"/>
                <a:ea typeface="Roboto" panose="02000000000000000000" pitchFamily="2" charset="0"/>
              </a:rPr>
              <a:t>Tablas</a:t>
            </a:r>
            <a:endParaRPr lang="es-ES_tradnl" sz="1400" b="1" dirty="0">
              <a:solidFill>
                <a:srgbClr val="4156A6"/>
              </a:solidFill>
              <a:latin typeface="Roboto" panose="02000000000000000000" pitchFamily="2" charset="0"/>
              <a:ea typeface="Roboto" panose="02000000000000000000" pitchFamily="2" charset="0"/>
            </a:endParaRPr>
          </a:p>
        </p:txBody>
      </p:sp>
      <p:sp>
        <p:nvSpPr>
          <p:cNvPr id="7" name="Elipse 6">
            <a:extLst>
              <a:ext uri="{FF2B5EF4-FFF2-40B4-BE49-F238E27FC236}">
                <a16:creationId xmlns:a16="http://schemas.microsoft.com/office/drawing/2014/main" id="{5703483C-78FA-13A9-EB40-91062376A63F}"/>
              </a:ext>
            </a:extLst>
          </p:cNvPr>
          <p:cNvSpPr/>
          <p:nvPr/>
        </p:nvSpPr>
        <p:spPr>
          <a:xfrm>
            <a:off x="2269323" y="2013477"/>
            <a:ext cx="228600" cy="228600"/>
          </a:xfrm>
          <a:prstGeom prst="ellipse">
            <a:avLst/>
          </a:prstGeom>
          <a:solidFill>
            <a:schemeClr val="bg1"/>
          </a:solidFill>
          <a:ln>
            <a:solidFill>
              <a:srgbClr val="6C0E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CuadroTexto 7">
            <a:extLst>
              <a:ext uri="{FF2B5EF4-FFF2-40B4-BE49-F238E27FC236}">
                <a16:creationId xmlns:a16="http://schemas.microsoft.com/office/drawing/2014/main" id="{D0E50DFE-3AC2-A2C3-DCD0-35A80D2075CC}"/>
              </a:ext>
            </a:extLst>
          </p:cNvPr>
          <p:cNvSpPr txBox="1"/>
          <p:nvPr/>
        </p:nvSpPr>
        <p:spPr>
          <a:xfrm>
            <a:off x="2743200" y="2989118"/>
            <a:ext cx="7179477" cy="307777"/>
          </a:xfrm>
          <a:prstGeom prst="rect">
            <a:avLst/>
          </a:prstGeom>
          <a:noFill/>
        </p:spPr>
        <p:txBody>
          <a:bodyPr wrap="square" rtlCol="0">
            <a:spAutoFit/>
          </a:bodyPr>
          <a:lstStyle/>
          <a:p>
            <a:pPr algn="just"/>
            <a:r>
              <a:rPr lang="es-PE" sz="1400" b="1" i="0" dirty="0">
                <a:solidFill>
                  <a:srgbClr val="000000"/>
                </a:solidFill>
                <a:effectLst/>
                <a:latin typeface="Roboto" panose="02000000000000000000" pitchFamily="2" charset="0"/>
                <a:ea typeface="Roboto" panose="02000000000000000000" pitchFamily="2" charset="0"/>
              </a:rPr>
              <a:t>Vistas</a:t>
            </a:r>
            <a:endParaRPr lang="es-ES_tradnl" sz="1400" b="1" dirty="0">
              <a:solidFill>
                <a:srgbClr val="4156A6"/>
              </a:solidFill>
              <a:latin typeface="Roboto" panose="02000000000000000000" pitchFamily="2" charset="0"/>
              <a:ea typeface="Roboto" panose="02000000000000000000" pitchFamily="2" charset="0"/>
            </a:endParaRPr>
          </a:p>
        </p:txBody>
      </p:sp>
      <p:sp>
        <p:nvSpPr>
          <p:cNvPr id="9" name="Elipse 8">
            <a:extLst>
              <a:ext uri="{FF2B5EF4-FFF2-40B4-BE49-F238E27FC236}">
                <a16:creationId xmlns:a16="http://schemas.microsoft.com/office/drawing/2014/main" id="{3D5E830D-1272-B7A3-DC67-883C84D05ED0}"/>
              </a:ext>
            </a:extLst>
          </p:cNvPr>
          <p:cNvSpPr/>
          <p:nvPr/>
        </p:nvSpPr>
        <p:spPr>
          <a:xfrm>
            <a:off x="2269323" y="3028707"/>
            <a:ext cx="228600" cy="228600"/>
          </a:xfrm>
          <a:prstGeom prst="ellipse">
            <a:avLst/>
          </a:prstGeom>
          <a:solidFill>
            <a:schemeClr val="bg1"/>
          </a:solidFill>
          <a:ln>
            <a:solidFill>
              <a:srgbClr val="6C0E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CuadroTexto 9">
            <a:extLst>
              <a:ext uri="{FF2B5EF4-FFF2-40B4-BE49-F238E27FC236}">
                <a16:creationId xmlns:a16="http://schemas.microsoft.com/office/drawing/2014/main" id="{B4835995-8645-5FD3-334F-6240ACA150D8}"/>
              </a:ext>
            </a:extLst>
          </p:cNvPr>
          <p:cNvSpPr txBox="1"/>
          <p:nvPr/>
        </p:nvSpPr>
        <p:spPr>
          <a:xfrm>
            <a:off x="2649893" y="4043937"/>
            <a:ext cx="7179477" cy="307777"/>
          </a:xfrm>
          <a:prstGeom prst="rect">
            <a:avLst/>
          </a:prstGeom>
          <a:noFill/>
        </p:spPr>
        <p:txBody>
          <a:bodyPr wrap="square" rtlCol="0">
            <a:spAutoFit/>
          </a:bodyPr>
          <a:lstStyle/>
          <a:p>
            <a:pPr algn="just"/>
            <a:r>
              <a:rPr lang="es-PE" sz="1400" b="1" i="0" dirty="0">
                <a:solidFill>
                  <a:srgbClr val="000000"/>
                </a:solidFill>
                <a:effectLst/>
                <a:latin typeface="Roboto" panose="02000000000000000000" pitchFamily="2" charset="0"/>
                <a:ea typeface="Roboto" panose="02000000000000000000" pitchFamily="2" charset="0"/>
              </a:rPr>
              <a:t>Procedimientos almacenados</a:t>
            </a:r>
            <a:endParaRPr lang="es-ES_tradnl" sz="1400" b="1" dirty="0">
              <a:solidFill>
                <a:srgbClr val="4156A6"/>
              </a:solidFill>
              <a:latin typeface="Roboto" panose="02000000000000000000" pitchFamily="2" charset="0"/>
              <a:ea typeface="Roboto" panose="02000000000000000000" pitchFamily="2" charset="0"/>
            </a:endParaRPr>
          </a:p>
        </p:txBody>
      </p:sp>
      <p:sp>
        <p:nvSpPr>
          <p:cNvPr id="11" name="Elipse 10">
            <a:extLst>
              <a:ext uri="{FF2B5EF4-FFF2-40B4-BE49-F238E27FC236}">
                <a16:creationId xmlns:a16="http://schemas.microsoft.com/office/drawing/2014/main" id="{BE963A9E-A617-045E-6B55-F79325AEFB80}"/>
              </a:ext>
            </a:extLst>
          </p:cNvPr>
          <p:cNvSpPr/>
          <p:nvPr/>
        </p:nvSpPr>
        <p:spPr>
          <a:xfrm>
            <a:off x="2269323" y="4043937"/>
            <a:ext cx="228600" cy="228600"/>
          </a:xfrm>
          <a:prstGeom prst="ellipse">
            <a:avLst/>
          </a:prstGeom>
          <a:solidFill>
            <a:schemeClr val="bg1"/>
          </a:solidFill>
          <a:ln>
            <a:solidFill>
              <a:srgbClr val="6C0E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CuadroTexto 11">
            <a:extLst>
              <a:ext uri="{FF2B5EF4-FFF2-40B4-BE49-F238E27FC236}">
                <a16:creationId xmlns:a16="http://schemas.microsoft.com/office/drawing/2014/main" id="{E0CB5E7C-9B51-6EF0-F2CA-2CB70EAC58EE}"/>
              </a:ext>
            </a:extLst>
          </p:cNvPr>
          <p:cNvSpPr txBox="1"/>
          <p:nvPr/>
        </p:nvSpPr>
        <p:spPr>
          <a:xfrm>
            <a:off x="2649894" y="4981213"/>
            <a:ext cx="7179477" cy="307777"/>
          </a:xfrm>
          <a:prstGeom prst="rect">
            <a:avLst/>
          </a:prstGeom>
          <a:noFill/>
        </p:spPr>
        <p:txBody>
          <a:bodyPr wrap="square" rtlCol="0">
            <a:spAutoFit/>
          </a:bodyPr>
          <a:lstStyle/>
          <a:p>
            <a:pPr algn="just"/>
            <a:r>
              <a:rPr lang="es-PE" sz="1400" b="1" i="0" dirty="0">
                <a:solidFill>
                  <a:srgbClr val="000000"/>
                </a:solidFill>
                <a:effectLst/>
                <a:latin typeface="Roboto" panose="02000000000000000000" pitchFamily="2" charset="0"/>
                <a:ea typeface="Roboto" panose="02000000000000000000" pitchFamily="2" charset="0"/>
              </a:rPr>
              <a:t>Índices</a:t>
            </a:r>
            <a:endParaRPr lang="es-ES_tradnl" sz="1400" b="1" dirty="0">
              <a:solidFill>
                <a:srgbClr val="4156A6"/>
              </a:solidFill>
              <a:latin typeface="Roboto" panose="02000000000000000000" pitchFamily="2" charset="0"/>
              <a:ea typeface="Roboto" panose="02000000000000000000" pitchFamily="2" charset="0"/>
            </a:endParaRPr>
          </a:p>
        </p:txBody>
      </p:sp>
      <p:sp>
        <p:nvSpPr>
          <p:cNvPr id="13" name="Elipse 12">
            <a:extLst>
              <a:ext uri="{FF2B5EF4-FFF2-40B4-BE49-F238E27FC236}">
                <a16:creationId xmlns:a16="http://schemas.microsoft.com/office/drawing/2014/main" id="{07792F1D-5399-A876-498A-3AB89D1DD676}"/>
              </a:ext>
            </a:extLst>
          </p:cNvPr>
          <p:cNvSpPr/>
          <p:nvPr/>
        </p:nvSpPr>
        <p:spPr>
          <a:xfrm>
            <a:off x="2269323" y="5059167"/>
            <a:ext cx="228600" cy="228600"/>
          </a:xfrm>
          <a:prstGeom prst="ellipse">
            <a:avLst/>
          </a:prstGeom>
          <a:solidFill>
            <a:schemeClr val="bg1"/>
          </a:solidFill>
          <a:ln>
            <a:solidFill>
              <a:srgbClr val="6C0E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2388976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E8E1096-E443-5FFF-25D6-F254A7E02406}"/>
              </a:ext>
            </a:extLst>
          </p:cNvPr>
          <p:cNvSpPr txBox="1"/>
          <p:nvPr/>
        </p:nvSpPr>
        <p:spPr>
          <a:xfrm rot="16200000">
            <a:off x="-1956735" y="3076589"/>
            <a:ext cx="5089777" cy="646331"/>
          </a:xfrm>
          <a:prstGeom prst="rect">
            <a:avLst/>
          </a:prstGeom>
          <a:noFill/>
        </p:spPr>
        <p:txBody>
          <a:bodyPr wrap="square" rtlCol="0">
            <a:spAutoFit/>
          </a:bodyPr>
          <a:lstStyle/>
          <a:p>
            <a:pPr algn="ctr"/>
            <a:r>
              <a:rPr lang="es-ES_tradnl" sz="3600" b="1" dirty="0">
                <a:solidFill>
                  <a:schemeClr val="bg1"/>
                </a:solidFill>
                <a:latin typeface="Roboto" panose="02000000000000000000" pitchFamily="2" charset="0"/>
                <a:ea typeface="Roboto" panose="02000000000000000000" pitchFamily="2" charset="0"/>
              </a:rPr>
              <a:t>Pregunta 2</a:t>
            </a:r>
          </a:p>
        </p:txBody>
      </p:sp>
      <p:sp>
        <p:nvSpPr>
          <p:cNvPr id="3" name="CuadroTexto 2">
            <a:extLst>
              <a:ext uri="{FF2B5EF4-FFF2-40B4-BE49-F238E27FC236}">
                <a16:creationId xmlns:a16="http://schemas.microsoft.com/office/drawing/2014/main" id="{AB0844B7-A4D7-5E90-CCE1-81A0915D10CF}"/>
              </a:ext>
            </a:extLst>
          </p:cNvPr>
          <p:cNvSpPr txBox="1"/>
          <p:nvPr/>
        </p:nvSpPr>
        <p:spPr>
          <a:xfrm>
            <a:off x="2269323" y="611573"/>
            <a:ext cx="8849839" cy="958660"/>
          </a:xfrm>
          <a:prstGeom prst="rect">
            <a:avLst/>
          </a:prstGeom>
          <a:noFill/>
        </p:spPr>
        <p:txBody>
          <a:bodyPr wrap="square" rtlCol="0">
            <a:spAutoFit/>
          </a:bodyPr>
          <a:lstStyle/>
          <a:p>
            <a:pPr>
              <a:lnSpc>
                <a:spcPct val="150000"/>
              </a:lnSpc>
            </a:pPr>
            <a:r>
              <a:rPr lang="es-MX" sz="2000" b="1" dirty="0">
                <a:solidFill>
                  <a:srgbClr val="6C0E10"/>
                </a:solidFill>
                <a:latin typeface="Roboto" panose="02000000000000000000" pitchFamily="2" charset="0"/>
                <a:ea typeface="Roboto" panose="02000000000000000000" pitchFamily="2" charset="0"/>
              </a:rPr>
              <a:t>¿Cuál de las siguientes opciones se utiliza para acelerar la búsqueda y recuperación de datos en SQL Server?</a:t>
            </a:r>
            <a:endParaRPr lang="es-ES_tradnl" sz="2000" b="1" dirty="0">
              <a:solidFill>
                <a:srgbClr val="6C0E10"/>
              </a:solidFill>
              <a:latin typeface="Roboto" panose="02000000000000000000" pitchFamily="2" charset="0"/>
              <a:ea typeface="Roboto" panose="02000000000000000000" pitchFamily="2" charset="0"/>
            </a:endParaRPr>
          </a:p>
        </p:txBody>
      </p:sp>
      <p:cxnSp>
        <p:nvCxnSpPr>
          <p:cNvPr id="4" name="Conector recto de flecha 3">
            <a:extLst>
              <a:ext uri="{FF2B5EF4-FFF2-40B4-BE49-F238E27FC236}">
                <a16:creationId xmlns:a16="http://schemas.microsoft.com/office/drawing/2014/main" id="{2406E181-6F2D-2260-462D-FEA5B0A87127}"/>
              </a:ext>
            </a:extLst>
          </p:cNvPr>
          <p:cNvCxnSpPr>
            <a:cxnSpLocks/>
          </p:cNvCxnSpPr>
          <p:nvPr/>
        </p:nvCxnSpPr>
        <p:spPr>
          <a:xfrm>
            <a:off x="2144975" y="799772"/>
            <a:ext cx="0" cy="545148"/>
          </a:xfrm>
          <a:prstGeom prst="straightConnector1">
            <a:avLst/>
          </a:prstGeom>
          <a:ln w="38100">
            <a:solidFill>
              <a:srgbClr val="6C0E1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4588CAA9-2B5B-5B73-DF33-8AEE8CFD491F}"/>
              </a:ext>
            </a:extLst>
          </p:cNvPr>
          <p:cNvSpPr txBox="1"/>
          <p:nvPr/>
        </p:nvSpPr>
        <p:spPr>
          <a:xfrm>
            <a:off x="2743199" y="1975695"/>
            <a:ext cx="7179477" cy="307777"/>
          </a:xfrm>
          <a:prstGeom prst="rect">
            <a:avLst/>
          </a:prstGeom>
          <a:noFill/>
        </p:spPr>
        <p:txBody>
          <a:bodyPr wrap="square" rtlCol="0">
            <a:spAutoFit/>
          </a:bodyPr>
          <a:lstStyle/>
          <a:p>
            <a:pPr algn="just"/>
            <a:r>
              <a:rPr lang="es-PE" sz="1400" b="1" i="0" dirty="0">
                <a:solidFill>
                  <a:srgbClr val="000000"/>
                </a:solidFill>
                <a:effectLst/>
                <a:latin typeface="Roboto" panose="02000000000000000000" pitchFamily="2" charset="0"/>
                <a:ea typeface="Roboto" panose="02000000000000000000" pitchFamily="2" charset="0"/>
              </a:rPr>
              <a:t>Transacciones</a:t>
            </a:r>
            <a:endParaRPr lang="es-ES_tradnl" sz="1400" b="1" dirty="0">
              <a:solidFill>
                <a:srgbClr val="4156A6"/>
              </a:solidFill>
              <a:latin typeface="Roboto" panose="02000000000000000000" pitchFamily="2" charset="0"/>
              <a:ea typeface="Roboto" panose="02000000000000000000" pitchFamily="2" charset="0"/>
            </a:endParaRPr>
          </a:p>
        </p:txBody>
      </p:sp>
      <p:sp>
        <p:nvSpPr>
          <p:cNvPr id="7" name="Elipse 6">
            <a:extLst>
              <a:ext uri="{FF2B5EF4-FFF2-40B4-BE49-F238E27FC236}">
                <a16:creationId xmlns:a16="http://schemas.microsoft.com/office/drawing/2014/main" id="{5703483C-78FA-13A9-EB40-91062376A63F}"/>
              </a:ext>
            </a:extLst>
          </p:cNvPr>
          <p:cNvSpPr/>
          <p:nvPr/>
        </p:nvSpPr>
        <p:spPr>
          <a:xfrm>
            <a:off x="2269323" y="2013477"/>
            <a:ext cx="228600" cy="228600"/>
          </a:xfrm>
          <a:prstGeom prst="ellipse">
            <a:avLst/>
          </a:prstGeom>
          <a:solidFill>
            <a:schemeClr val="bg1"/>
          </a:solidFill>
          <a:ln>
            <a:solidFill>
              <a:srgbClr val="6C0E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CuadroTexto 7">
            <a:extLst>
              <a:ext uri="{FF2B5EF4-FFF2-40B4-BE49-F238E27FC236}">
                <a16:creationId xmlns:a16="http://schemas.microsoft.com/office/drawing/2014/main" id="{D0E50DFE-3AC2-A2C3-DCD0-35A80D2075CC}"/>
              </a:ext>
            </a:extLst>
          </p:cNvPr>
          <p:cNvSpPr txBox="1"/>
          <p:nvPr/>
        </p:nvSpPr>
        <p:spPr>
          <a:xfrm>
            <a:off x="2743198" y="2993034"/>
            <a:ext cx="7179477" cy="307777"/>
          </a:xfrm>
          <a:prstGeom prst="rect">
            <a:avLst/>
          </a:prstGeom>
          <a:noFill/>
        </p:spPr>
        <p:txBody>
          <a:bodyPr wrap="square" rtlCol="0">
            <a:spAutoFit/>
          </a:bodyPr>
          <a:lstStyle/>
          <a:p>
            <a:pPr algn="just"/>
            <a:r>
              <a:rPr lang="es-PE" sz="1400" b="1" i="0" dirty="0">
                <a:solidFill>
                  <a:srgbClr val="000000"/>
                </a:solidFill>
                <a:effectLst/>
                <a:latin typeface="Roboto" panose="02000000000000000000" pitchFamily="2" charset="0"/>
                <a:ea typeface="Roboto" panose="02000000000000000000" pitchFamily="2" charset="0"/>
              </a:rPr>
              <a:t>Restricciones</a:t>
            </a:r>
            <a:endParaRPr lang="es-ES_tradnl" sz="1400" b="1" dirty="0">
              <a:solidFill>
                <a:srgbClr val="4156A6"/>
              </a:solidFill>
              <a:latin typeface="Roboto" panose="02000000000000000000" pitchFamily="2" charset="0"/>
              <a:ea typeface="Roboto" panose="02000000000000000000" pitchFamily="2" charset="0"/>
            </a:endParaRPr>
          </a:p>
        </p:txBody>
      </p:sp>
      <p:sp>
        <p:nvSpPr>
          <p:cNvPr id="9" name="Elipse 8">
            <a:extLst>
              <a:ext uri="{FF2B5EF4-FFF2-40B4-BE49-F238E27FC236}">
                <a16:creationId xmlns:a16="http://schemas.microsoft.com/office/drawing/2014/main" id="{3D5E830D-1272-B7A3-DC67-883C84D05ED0}"/>
              </a:ext>
            </a:extLst>
          </p:cNvPr>
          <p:cNvSpPr/>
          <p:nvPr/>
        </p:nvSpPr>
        <p:spPr>
          <a:xfrm>
            <a:off x="2269323" y="3028707"/>
            <a:ext cx="228600" cy="228600"/>
          </a:xfrm>
          <a:prstGeom prst="ellipse">
            <a:avLst/>
          </a:prstGeom>
          <a:solidFill>
            <a:schemeClr val="bg1"/>
          </a:solidFill>
          <a:ln>
            <a:solidFill>
              <a:srgbClr val="6C0E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CuadroTexto 9">
            <a:extLst>
              <a:ext uri="{FF2B5EF4-FFF2-40B4-BE49-F238E27FC236}">
                <a16:creationId xmlns:a16="http://schemas.microsoft.com/office/drawing/2014/main" id="{B4835995-8645-5FD3-334F-6240ACA150D8}"/>
              </a:ext>
            </a:extLst>
          </p:cNvPr>
          <p:cNvSpPr txBox="1"/>
          <p:nvPr/>
        </p:nvSpPr>
        <p:spPr>
          <a:xfrm>
            <a:off x="2743198" y="4010373"/>
            <a:ext cx="7179477" cy="307777"/>
          </a:xfrm>
          <a:prstGeom prst="rect">
            <a:avLst/>
          </a:prstGeom>
          <a:noFill/>
        </p:spPr>
        <p:txBody>
          <a:bodyPr wrap="square" rtlCol="0">
            <a:spAutoFit/>
          </a:bodyPr>
          <a:lstStyle/>
          <a:p>
            <a:pPr algn="just"/>
            <a:r>
              <a:rPr lang="es-PE" sz="1400" b="1" i="0" dirty="0">
                <a:solidFill>
                  <a:srgbClr val="000000"/>
                </a:solidFill>
                <a:effectLst/>
                <a:latin typeface="Roboto" panose="02000000000000000000" pitchFamily="2" charset="0"/>
                <a:ea typeface="Roboto" panose="02000000000000000000" pitchFamily="2" charset="0"/>
              </a:rPr>
              <a:t>Funciones</a:t>
            </a:r>
            <a:endParaRPr lang="es-ES_tradnl" sz="1400" b="1" dirty="0">
              <a:solidFill>
                <a:srgbClr val="4156A6"/>
              </a:solidFill>
              <a:latin typeface="Roboto" panose="02000000000000000000" pitchFamily="2" charset="0"/>
              <a:ea typeface="Roboto" panose="02000000000000000000" pitchFamily="2" charset="0"/>
            </a:endParaRPr>
          </a:p>
        </p:txBody>
      </p:sp>
      <p:sp>
        <p:nvSpPr>
          <p:cNvPr id="11" name="Elipse 10">
            <a:extLst>
              <a:ext uri="{FF2B5EF4-FFF2-40B4-BE49-F238E27FC236}">
                <a16:creationId xmlns:a16="http://schemas.microsoft.com/office/drawing/2014/main" id="{BE963A9E-A617-045E-6B55-F79325AEFB80}"/>
              </a:ext>
            </a:extLst>
          </p:cNvPr>
          <p:cNvSpPr/>
          <p:nvPr/>
        </p:nvSpPr>
        <p:spPr>
          <a:xfrm>
            <a:off x="2269323" y="4043937"/>
            <a:ext cx="228600" cy="228600"/>
          </a:xfrm>
          <a:prstGeom prst="ellipse">
            <a:avLst/>
          </a:prstGeom>
          <a:solidFill>
            <a:schemeClr val="bg1"/>
          </a:solidFill>
          <a:ln>
            <a:solidFill>
              <a:srgbClr val="6C0E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CuadroTexto 11">
            <a:extLst>
              <a:ext uri="{FF2B5EF4-FFF2-40B4-BE49-F238E27FC236}">
                <a16:creationId xmlns:a16="http://schemas.microsoft.com/office/drawing/2014/main" id="{E0CB5E7C-9B51-6EF0-F2CA-2CB70EAC58EE}"/>
              </a:ext>
            </a:extLst>
          </p:cNvPr>
          <p:cNvSpPr txBox="1"/>
          <p:nvPr/>
        </p:nvSpPr>
        <p:spPr>
          <a:xfrm>
            <a:off x="2743198" y="5059167"/>
            <a:ext cx="7179477" cy="307777"/>
          </a:xfrm>
          <a:prstGeom prst="rect">
            <a:avLst/>
          </a:prstGeom>
          <a:noFill/>
        </p:spPr>
        <p:txBody>
          <a:bodyPr wrap="square" rtlCol="0">
            <a:spAutoFit/>
          </a:bodyPr>
          <a:lstStyle/>
          <a:p>
            <a:pPr algn="just"/>
            <a:r>
              <a:rPr lang="es-PE" sz="1400" b="1" i="0" dirty="0">
                <a:solidFill>
                  <a:srgbClr val="000000"/>
                </a:solidFill>
                <a:effectLst/>
                <a:latin typeface="Roboto" panose="02000000000000000000" pitchFamily="2" charset="0"/>
                <a:ea typeface="Roboto" panose="02000000000000000000" pitchFamily="2" charset="0"/>
              </a:rPr>
              <a:t>Índices</a:t>
            </a:r>
            <a:endParaRPr lang="es-ES_tradnl" sz="1400" b="1" dirty="0">
              <a:solidFill>
                <a:srgbClr val="4156A6"/>
              </a:solidFill>
              <a:latin typeface="Roboto" panose="02000000000000000000" pitchFamily="2" charset="0"/>
              <a:ea typeface="Roboto" panose="02000000000000000000" pitchFamily="2" charset="0"/>
            </a:endParaRPr>
          </a:p>
        </p:txBody>
      </p:sp>
      <p:sp>
        <p:nvSpPr>
          <p:cNvPr id="13" name="Elipse 12">
            <a:extLst>
              <a:ext uri="{FF2B5EF4-FFF2-40B4-BE49-F238E27FC236}">
                <a16:creationId xmlns:a16="http://schemas.microsoft.com/office/drawing/2014/main" id="{07792F1D-5399-A876-498A-3AB89D1DD676}"/>
              </a:ext>
            </a:extLst>
          </p:cNvPr>
          <p:cNvSpPr/>
          <p:nvPr/>
        </p:nvSpPr>
        <p:spPr>
          <a:xfrm>
            <a:off x="2269323" y="5059167"/>
            <a:ext cx="228600" cy="228600"/>
          </a:xfrm>
          <a:prstGeom prst="ellipse">
            <a:avLst/>
          </a:prstGeom>
          <a:solidFill>
            <a:schemeClr val="bg1"/>
          </a:solidFill>
          <a:ln>
            <a:solidFill>
              <a:srgbClr val="6C0E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6767949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E8E1096-E443-5FFF-25D6-F254A7E02406}"/>
              </a:ext>
            </a:extLst>
          </p:cNvPr>
          <p:cNvSpPr txBox="1"/>
          <p:nvPr/>
        </p:nvSpPr>
        <p:spPr>
          <a:xfrm rot="16200000">
            <a:off x="-1956735" y="3076589"/>
            <a:ext cx="5089777" cy="646331"/>
          </a:xfrm>
          <a:prstGeom prst="rect">
            <a:avLst/>
          </a:prstGeom>
          <a:noFill/>
        </p:spPr>
        <p:txBody>
          <a:bodyPr wrap="square" rtlCol="0">
            <a:spAutoFit/>
          </a:bodyPr>
          <a:lstStyle/>
          <a:p>
            <a:pPr algn="ctr"/>
            <a:r>
              <a:rPr lang="es-ES_tradnl" sz="3600" b="1" dirty="0">
                <a:solidFill>
                  <a:schemeClr val="bg1"/>
                </a:solidFill>
                <a:latin typeface="Roboto" panose="02000000000000000000" pitchFamily="2" charset="0"/>
                <a:ea typeface="Roboto" panose="02000000000000000000" pitchFamily="2" charset="0"/>
              </a:rPr>
              <a:t>Pregunta 3</a:t>
            </a:r>
          </a:p>
        </p:txBody>
      </p:sp>
      <p:sp>
        <p:nvSpPr>
          <p:cNvPr id="3" name="CuadroTexto 2">
            <a:extLst>
              <a:ext uri="{FF2B5EF4-FFF2-40B4-BE49-F238E27FC236}">
                <a16:creationId xmlns:a16="http://schemas.microsoft.com/office/drawing/2014/main" id="{AB0844B7-A4D7-5E90-CCE1-81A0915D10CF}"/>
              </a:ext>
            </a:extLst>
          </p:cNvPr>
          <p:cNvSpPr txBox="1"/>
          <p:nvPr/>
        </p:nvSpPr>
        <p:spPr>
          <a:xfrm>
            <a:off x="2269323" y="661502"/>
            <a:ext cx="9101767" cy="958660"/>
          </a:xfrm>
          <a:prstGeom prst="rect">
            <a:avLst/>
          </a:prstGeom>
          <a:noFill/>
        </p:spPr>
        <p:txBody>
          <a:bodyPr wrap="square" rtlCol="0">
            <a:spAutoFit/>
          </a:bodyPr>
          <a:lstStyle/>
          <a:p>
            <a:pPr>
              <a:lnSpc>
                <a:spcPct val="150000"/>
              </a:lnSpc>
            </a:pPr>
            <a:r>
              <a:rPr lang="es-MX" sz="2000" b="1" dirty="0">
                <a:solidFill>
                  <a:srgbClr val="6C0E10"/>
                </a:solidFill>
                <a:latin typeface="Roboto" panose="02000000000000000000" pitchFamily="2" charset="0"/>
                <a:ea typeface="Roboto" panose="02000000000000000000" pitchFamily="2" charset="0"/>
              </a:rPr>
              <a:t>¿Qué componente de SQL Server se utiliza para garantizar la integridad de los datos mediante la aplicación de reglas y restricciones?</a:t>
            </a:r>
            <a:endParaRPr lang="es-ES_tradnl" sz="2000" b="1" dirty="0">
              <a:solidFill>
                <a:srgbClr val="6C0E10"/>
              </a:solidFill>
              <a:latin typeface="Roboto" panose="02000000000000000000" pitchFamily="2" charset="0"/>
              <a:ea typeface="Roboto" panose="02000000000000000000" pitchFamily="2" charset="0"/>
            </a:endParaRPr>
          </a:p>
        </p:txBody>
      </p:sp>
      <p:cxnSp>
        <p:nvCxnSpPr>
          <p:cNvPr id="4" name="Conector recto de flecha 3">
            <a:extLst>
              <a:ext uri="{FF2B5EF4-FFF2-40B4-BE49-F238E27FC236}">
                <a16:creationId xmlns:a16="http://schemas.microsoft.com/office/drawing/2014/main" id="{2406E181-6F2D-2260-462D-FEA5B0A87127}"/>
              </a:ext>
            </a:extLst>
          </p:cNvPr>
          <p:cNvCxnSpPr>
            <a:cxnSpLocks/>
          </p:cNvCxnSpPr>
          <p:nvPr/>
        </p:nvCxnSpPr>
        <p:spPr>
          <a:xfrm>
            <a:off x="2144975" y="799772"/>
            <a:ext cx="0" cy="545148"/>
          </a:xfrm>
          <a:prstGeom prst="straightConnector1">
            <a:avLst/>
          </a:prstGeom>
          <a:ln w="38100">
            <a:solidFill>
              <a:srgbClr val="6C0E1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4588CAA9-2B5B-5B73-DF33-8AEE8CFD491F}"/>
              </a:ext>
            </a:extLst>
          </p:cNvPr>
          <p:cNvSpPr txBox="1"/>
          <p:nvPr/>
        </p:nvSpPr>
        <p:spPr>
          <a:xfrm>
            <a:off x="2743199" y="1973888"/>
            <a:ext cx="1112727" cy="307777"/>
          </a:xfrm>
          <a:prstGeom prst="rect">
            <a:avLst/>
          </a:prstGeom>
          <a:noFill/>
        </p:spPr>
        <p:txBody>
          <a:bodyPr wrap="square" rtlCol="0">
            <a:spAutoFit/>
          </a:bodyPr>
          <a:lstStyle/>
          <a:p>
            <a:pPr algn="just"/>
            <a:r>
              <a:rPr lang="pt-BR" sz="1400" b="1" dirty="0">
                <a:latin typeface="Roboto" panose="02000000000000000000" pitchFamily="2" charset="0"/>
                <a:ea typeface="Roboto" panose="02000000000000000000" pitchFamily="2" charset="0"/>
              </a:rPr>
              <a:t>Tablas</a:t>
            </a:r>
            <a:endParaRPr lang="es-ES_tradnl" sz="1400" b="1" dirty="0">
              <a:latin typeface="Roboto" panose="02000000000000000000" pitchFamily="2" charset="0"/>
              <a:ea typeface="Roboto" panose="02000000000000000000" pitchFamily="2" charset="0"/>
            </a:endParaRPr>
          </a:p>
        </p:txBody>
      </p:sp>
      <p:sp>
        <p:nvSpPr>
          <p:cNvPr id="7" name="Elipse 6">
            <a:extLst>
              <a:ext uri="{FF2B5EF4-FFF2-40B4-BE49-F238E27FC236}">
                <a16:creationId xmlns:a16="http://schemas.microsoft.com/office/drawing/2014/main" id="{5703483C-78FA-13A9-EB40-91062376A63F}"/>
              </a:ext>
            </a:extLst>
          </p:cNvPr>
          <p:cNvSpPr/>
          <p:nvPr/>
        </p:nvSpPr>
        <p:spPr>
          <a:xfrm>
            <a:off x="2269323" y="2013477"/>
            <a:ext cx="228600" cy="228600"/>
          </a:xfrm>
          <a:prstGeom prst="ellipse">
            <a:avLst/>
          </a:prstGeom>
          <a:solidFill>
            <a:schemeClr val="bg1"/>
          </a:solidFill>
          <a:ln>
            <a:solidFill>
              <a:srgbClr val="6C0E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CuadroTexto 7">
            <a:extLst>
              <a:ext uri="{FF2B5EF4-FFF2-40B4-BE49-F238E27FC236}">
                <a16:creationId xmlns:a16="http://schemas.microsoft.com/office/drawing/2014/main" id="{D0E50DFE-3AC2-A2C3-DCD0-35A80D2075CC}"/>
              </a:ext>
            </a:extLst>
          </p:cNvPr>
          <p:cNvSpPr txBox="1"/>
          <p:nvPr/>
        </p:nvSpPr>
        <p:spPr>
          <a:xfrm>
            <a:off x="2743199" y="2961373"/>
            <a:ext cx="1950100" cy="307777"/>
          </a:xfrm>
          <a:prstGeom prst="rect">
            <a:avLst/>
          </a:prstGeom>
          <a:noFill/>
        </p:spPr>
        <p:txBody>
          <a:bodyPr wrap="square" rtlCol="0">
            <a:spAutoFit/>
          </a:bodyPr>
          <a:lstStyle/>
          <a:p>
            <a:pPr algn="just"/>
            <a:r>
              <a:rPr lang="es-PE" sz="1400" b="1" dirty="0">
                <a:solidFill>
                  <a:srgbClr val="000000"/>
                </a:solidFill>
                <a:latin typeface="Roboto" panose="02000000000000000000" pitchFamily="2" charset="0"/>
                <a:ea typeface="Roboto" panose="02000000000000000000" pitchFamily="2" charset="0"/>
              </a:rPr>
              <a:t>Transacciones</a:t>
            </a:r>
            <a:endParaRPr lang="es-ES_tradnl" sz="1400" b="1" dirty="0">
              <a:solidFill>
                <a:srgbClr val="4156A6"/>
              </a:solidFill>
              <a:latin typeface="Roboto" panose="02000000000000000000" pitchFamily="2" charset="0"/>
              <a:ea typeface="Roboto" panose="02000000000000000000" pitchFamily="2" charset="0"/>
            </a:endParaRPr>
          </a:p>
        </p:txBody>
      </p:sp>
      <p:sp>
        <p:nvSpPr>
          <p:cNvPr id="9" name="Elipse 8">
            <a:extLst>
              <a:ext uri="{FF2B5EF4-FFF2-40B4-BE49-F238E27FC236}">
                <a16:creationId xmlns:a16="http://schemas.microsoft.com/office/drawing/2014/main" id="{3D5E830D-1272-B7A3-DC67-883C84D05ED0}"/>
              </a:ext>
            </a:extLst>
          </p:cNvPr>
          <p:cNvSpPr/>
          <p:nvPr/>
        </p:nvSpPr>
        <p:spPr>
          <a:xfrm>
            <a:off x="2269323" y="3028707"/>
            <a:ext cx="228600" cy="228600"/>
          </a:xfrm>
          <a:prstGeom prst="ellipse">
            <a:avLst/>
          </a:prstGeom>
          <a:solidFill>
            <a:schemeClr val="bg1"/>
          </a:solidFill>
          <a:ln>
            <a:solidFill>
              <a:srgbClr val="6C0E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CuadroTexto 9">
            <a:extLst>
              <a:ext uri="{FF2B5EF4-FFF2-40B4-BE49-F238E27FC236}">
                <a16:creationId xmlns:a16="http://schemas.microsoft.com/office/drawing/2014/main" id="{B4835995-8645-5FD3-334F-6240ACA150D8}"/>
              </a:ext>
            </a:extLst>
          </p:cNvPr>
          <p:cNvSpPr txBox="1"/>
          <p:nvPr/>
        </p:nvSpPr>
        <p:spPr>
          <a:xfrm>
            <a:off x="2743199" y="4004348"/>
            <a:ext cx="7179477" cy="307777"/>
          </a:xfrm>
          <a:prstGeom prst="rect">
            <a:avLst/>
          </a:prstGeom>
          <a:noFill/>
        </p:spPr>
        <p:txBody>
          <a:bodyPr wrap="square" rtlCol="0">
            <a:spAutoFit/>
          </a:bodyPr>
          <a:lstStyle/>
          <a:p>
            <a:pPr algn="just"/>
            <a:r>
              <a:rPr lang="es-PE" sz="1400" b="1" i="0" dirty="0">
                <a:solidFill>
                  <a:srgbClr val="000000"/>
                </a:solidFill>
                <a:effectLst/>
                <a:latin typeface="Roboto" panose="02000000000000000000" pitchFamily="2" charset="0"/>
                <a:ea typeface="Roboto" panose="02000000000000000000" pitchFamily="2" charset="0"/>
              </a:rPr>
              <a:t>Índices</a:t>
            </a:r>
            <a:endParaRPr lang="es-ES_tradnl" sz="1400" b="1" dirty="0">
              <a:solidFill>
                <a:srgbClr val="4156A6"/>
              </a:solidFill>
              <a:latin typeface="Roboto" panose="02000000000000000000" pitchFamily="2" charset="0"/>
              <a:ea typeface="Roboto" panose="02000000000000000000" pitchFamily="2" charset="0"/>
            </a:endParaRPr>
          </a:p>
        </p:txBody>
      </p:sp>
      <p:sp>
        <p:nvSpPr>
          <p:cNvPr id="11" name="Elipse 10">
            <a:extLst>
              <a:ext uri="{FF2B5EF4-FFF2-40B4-BE49-F238E27FC236}">
                <a16:creationId xmlns:a16="http://schemas.microsoft.com/office/drawing/2014/main" id="{BE963A9E-A617-045E-6B55-F79325AEFB80}"/>
              </a:ext>
            </a:extLst>
          </p:cNvPr>
          <p:cNvSpPr/>
          <p:nvPr/>
        </p:nvSpPr>
        <p:spPr>
          <a:xfrm>
            <a:off x="2269323" y="4043937"/>
            <a:ext cx="228600" cy="228600"/>
          </a:xfrm>
          <a:prstGeom prst="ellipse">
            <a:avLst/>
          </a:prstGeom>
          <a:solidFill>
            <a:schemeClr val="bg1"/>
          </a:solidFill>
          <a:ln>
            <a:solidFill>
              <a:srgbClr val="6C0E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CuadroTexto 11">
            <a:extLst>
              <a:ext uri="{FF2B5EF4-FFF2-40B4-BE49-F238E27FC236}">
                <a16:creationId xmlns:a16="http://schemas.microsoft.com/office/drawing/2014/main" id="{E0CB5E7C-9B51-6EF0-F2CA-2CB70EAC58EE}"/>
              </a:ext>
            </a:extLst>
          </p:cNvPr>
          <p:cNvSpPr txBox="1"/>
          <p:nvPr/>
        </p:nvSpPr>
        <p:spPr>
          <a:xfrm>
            <a:off x="2743200" y="5047323"/>
            <a:ext cx="1483568" cy="307777"/>
          </a:xfrm>
          <a:prstGeom prst="rect">
            <a:avLst/>
          </a:prstGeom>
          <a:noFill/>
        </p:spPr>
        <p:txBody>
          <a:bodyPr wrap="square" rtlCol="0">
            <a:spAutoFit/>
          </a:bodyPr>
          <a:lstStyle/>
          <a:p>
            <a:pPr algn="just"/>
            <a:r>
              <a:rPr lang="es-PE" sz="1400" b="1" i="0" dirty="0">
                <a:solidFill>
                  <a:srgbClr val="000000"/>
                </a:solidFill>
                <a:effectLst/>
                <a:latin typeface="Roboto" panose="02000000000000000000" pitchFamily="2" charset="0"/>
                <a:ea typeface="Roboto" panose="02000000000000000000" pitchFamily="2" charset="0"/>
              </a:rPr>
              <a:t>Restricciones</a:t>
            </a:r>
            <a:endParaRPr lang="es-ES_tradnl" sz="1400" b="1" dirty="0">
              <a:solidFill>
                <a:srgbClr val="4156A6"/>
              </a:solidFill>
              <a:latin typeface="Roboto" panose="02000000000000000000" pitchFamily="2" charset="0"/>
              <a:ea typeface="Roboto" panose="02000000000000000000" pitchFamily="2" charset="0"/>
            </a:endParaRPr>
          </a:p>
        </p:txBody>
      </p:sp>
      <p:sp>
        <p:nvSpPr>
          <p:cNvPr id="13" name="Elipse 12">
            <a:extLst>
              <a:ext uri="{FF2B5EF4-FFF2-40B4-BE49-F238E27FC236}">
                <a16:creationId xmlns:a16="http://schemas.microsoft.com/office/drawing/2014/main" id="{07792F1D-5399-A876-498A-3AB89D1DD676}"/>
              </a:ext>
            </a:extLst>
          </p:cNvPr>
          <p:cNvSpPr/>
          <p:nvPr/>
        </p:nvSpPr>
        <p:spPr>
          <a:xfrm>
            <a:off x="2269323" y="5059167"/>
            <a:ext cx="228600" cy="228600"/>
          </a:xfrm>
          <a:prstGeom prst="ellipse">
            <a:avLst/>
          </a:prstGeom>
          <a:solidFill>
            <a:schemeClr val="bg1"/>
          </a:solidFill>
          <a:ln>
            <a:solidFill>
              <a:srgbClr val="6C0E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7663148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20040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57F14EF-8E69-2E0C-FD15-BEA6E8A92125}"/>
              </a:ext>
            </a:extLst>
          </p:cNvPr>
          <p:cNvSpPr txBox="1"/>
          <p:nvPr/>
        </p:nvSpPr>
        <p:spPr>
          <a:xfrm>
            <a:off x="1996750" y="823743"/>
            <a:ext cx="6232849" cy="5509200"/>
          </a:xfrm>
          <a:prstGeom prst="rect">
            <a:avLst/>
          </a:prstGeom>
          <a:noFill/>
        </p:spPr>
        <p:txBody>
          <a:bodyPr wrap="square" rtlCol="0">
            <a:spAutoFit/>
          </a:bodyPr>
          <a:lstStyle/>
          <a:p>
            <a:pPr algn="just"/>
            <a:r>
              <a:rPr lang="es-MX" sz="1600" dirty="0">
                <a:solidFill>
                  <a:schemeClr val="bg1"/>
                </a:solidFill>
                <a:latin typeface="Roboto" panose="02000000000000000000" pitchFamily="2" charset="0"/>
              </a:rPr>
              <a:t>La creación de una base de datos empresarial requiere una cuidadosa planificación. Antes de comenzar, es crucial definir claramente los requisitos y objetivos de la base de datos. Esto incluye identificar los datos necesarios, establecer relaciones entre las entidades empresariales y determinar las funciones y restricciones que se aplicarán.</a:t>
            </a:r>
            <a:endParaRPr lang="es-PE" sz="1600" dirty="0">
              <a:solidFill>
                <a:schemeClr val="bg1"/>
              </a:solidFill>
              <a:latin typeface="Roboto" panose="02000000000000000000" pitchFamily="2" charset="0"/>
            </a:endParaRPr>
          </a:p>
          <a:p>
            <a:pPr algn="just"/>
            <a:endParaRPr lang="es-PE" sz="1600" b="0" i="0" dirty="0">
              <a:solidFill>
                <a:schemeClr val="bg1"/>
              </a:solidFill>
              <a:effectLst/>
              <a:latin typeface="Roboto" panose="02000000000000000000" pitchFamily="2" charset="0"/>
              <a:ea typeface="Roboto" panose="02000000000000000000" pitchFamily="2" charset="0"/>
            </a:endParaRPr>
          </a:p>
          <a:p>
            <a:pPr algn="just"/>
            <a:r>
              <a:rPr lang="es-MX" sz="1600" dirty="0">
                <a:solidFill>
                  <a:schemeClr val="bg1"/>
                </a:solidFill>
                <a:latin typeface="Roboto" panose="02000000000000000000" pitchFamily="2" charset="0"/>
                <a:ea typeface="Roboto" panose="02000000000000000000" pitchFamily="2" charset="0"/>
              </a:rPr>
              <a:t>El diseño de la base de datos debe ser eficiente y escalable. Es fundamental elegir una estructura adecuada para las tablas, definir claves primarias y foráneas, y considerar el rendimiento al seleccionar índices. Un diseño bien pensado facilita la recuperación de datos, optimiza el rendimiento y reduce la posibilidad de errores y redundancias.</a:t>
            </a:r>
            <a:endParaRPr lang="es-PE" sz="1600" b="0" i="0" dirty="0">
              <a:solidFill>
                <a:schemeClr val="bg1"/>
              </a:solidFill>
              <a:effectLst/>
              <a:latin typeface="Roboto" panose="02000000000000000000" pitchFamily="2" charset="0"/>
              <a:ea typeface="Roboto" panose="02000000000000000000" pitchFamily="2" charset="0"/>
            </a:endParaRPr>
          </a:p>
          <a:p>
            <a:pPr algn="just"/>
            <a:endParaRPr lang="es-PE" sz="1600" dirty="0">
              <a:solidFill>
                <a:schemeClr val="bg1"/>
              </a:solidFill>
              <a:latin typeface="Roboto" panose="02000000000000000000" pitchFamily="2" charset="0"/>
              <a:ea typeface="Roboto" panose="02000000000000000000" pitchFamily="2" charset="0"/>
            </a:endParaRPr>
          </a:p>
          <a:p>
            <a:pPr algn="just"/>
            <a:endParaRPr lang="es-PE" sz="1600" b="0" i="0" dirty="0">
              <a:solidFill>
                <a:schemeClr val="bg1"/>
              </a:solidFill>
              <a:effectLst/>
              <a:latin typeface="Roboto" panose="02000000000000000000" pitchFamily="2" charset="0"/>
              <a:ea typeface="Roboto" panose="02000000000000000000" pitchFamily="2" charset="0"/>
            </a:endParaRPr>
          </a:p>
          <a:p>
            <a:pPr algn="just"/>
            <a:r>
              <a:rPr lang="es-MX" sz="1600" dirty="0">
                <a:solidFill>
                  <a:schemeClr val="bg1"/>
                </a:solidFill>
                <a:latin typeface="Roboto" panose="02000000000000000000" pitchFamily="2" charset="0"/>
                <a:ea typeface="Roboto" panose="02000000000000000000" pitchFamily="2" charset="0"/>
              </a:rPr>
              <a:t>Una base de datos empresarial es una entidad dinámica que evoluciona con el tiempo. Se debe establecer un plan de mantenimiento regular que incluya copias de seguridad, monitoreo de rendimiento, optimización de consultas y actualización de estadísticas. Además, es importante estar al tanto de las necesidades cambiantes del negocio para ajustar la estructura y funcionalidad de la base de datos según sea necesario.</a:t>
            </a:r>
            <a:endParaRPr lang="es-ES_tradnl" sz="1600" b="1"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0670808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030E0D24-3899-52B7-26EB-DF16D0453311}"/>
              </a:ext>
            </a:extLst>
          </p:cNvPr>
          <p:cNvSpPr txBox="1"/>
          <p:nvPr/>
        </p:nvSpPr>
        <p:spPr>
          <a:xfrm>
            <a:off x="959774" y="849117"/>
            <a:ext cx="5580985" cy="646331"/>
          </a:xfrm>
          <a:prstGeom prst="rect">
            <a:avLst/>
          </a:prstGeom>
          <a:noFill/>
        </p:spPr>
        <p:txBody>
          <a:bodyPr wrap="square" rtlCol="0">
            <a:spAutoFit/>
          </a:bodyPr>
          <a:lstStyle/>
          <a:p>
            <a:r>
              <a:rPr lang="es-ES_tradnl" sz="3600" b="1" dirty="0">
                <a:solidFill>
                  <a:schemeClr val="bg1"/>
                </a:solidFill>
                <a:latin typeface="Roboto" panose="02000000000000000000" pitchFamily="2" charset="0"/>
                <a:ea typeface="Roboto" panose="02000000000000000000" pitchFamily="2" charset="0"/>
              </a:rPr>
              <a:t>Aplicando lo aprendido:</a:t>
            </a:r>
          </a:p>
        </p:txBody>
      </p:sp>
      <p:sp>
        <p:nvSpPr>
          <p:cNvPr id="3" name="CuadroTexto 2">
            <a:extLst>
              <a:ext uri="{FF2B5EF4-FFF2-40B4-BE49-F238E27FC236}">
                <a16:creationId xmlns:a16="http://schemas.microsoft.com/office/drawing/2014/main" id="{362F9DBA-2AA8-0DF9-6CC4-E6B30E926456}"/>
              </a:ext>
            </a:extLst>
          </p:cNvPr>
          <p:cNvSpPr txBox="1"/>
          <p:nvPr/>
        </p:nvSpPr>
        <p:spPr>
          <a:xfrm>
            <a:off x="959774" y="2506816"/>
            <a:ext cx="4657255" cy="456535"/>
          </a:xfrm>
          <a:prstGeom prst="rect">
            <a:avLst/>
          </a:prstGeom>
          <a:noFill/>
        </p:spPr>
        <p:txBody>
          <a:bodyPr wrap="square" rtlCol="0">
            <a:spAutoFit/>
          </a:bodyPr>
          <a:lstStyle/>
          <a:p>
            <a:pPr algn="just">
              <a:lnSpc>
                <a:spcPct val="150000"/>
              </a:lnSpc>
            </a:pPr>
            <a:r>
              <a:rPr lang="es-MX" b="1" dirty="0">
                <a:solidFill>
                  <a:schemeClr val="bg1"/>
                </a:solidFill>
                <a:latin typeface="Roboto" panose="02000000000000000000" pitchFamily="2" charset="0"/>
                <a:ea typeface="Roboto" panose="02000000000000000000" pitchFamily="2" charset="0"/>
              </a:rPr>
              <a:t>Desarrollar la Guía de Laboratorio N°1</a:t>
            </a:r>
            <a:endParaRPr lang="es-ES_tradnl" sz="1200" b="1"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5445602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3AAE172-8E66-D8D8-684B-001036F75C79}"/>
              </a:ext>
            </a:extLst>
          </p:cNvPr>
          <p:cNvSpPr txBox="1"/>
          <p:nvPr/>
        </p:nvSpPr>
        <p:spPr>
          <a:xfrm>
            <a:off x="1856790" y="1142694"/>
            <a:ext cx="6867331" cy="4832092"/>
          </a:xfrm>
          <a:prstGeom prst="rect">
            <a:avLst/>
          </a:prstGeom>
          <a:noFill/>
        </p:spPr>
        <p:txBody>
          <a:bodyPr wrap="square" rtlCol="0">
            <a:spAutoFit/>
          </a:bodyPr>
          <a:lstStyle/>
          <a:p>
            <a:pPr algn="just"/>
            <a:r>
              <a:rPr lang="es-MX" sz="1400" dirty="0">
                <a:solidFill>
                  <a:schemeClr val="bg1"/>
                </a:solidFill>
                <a:latin typeface="Roboto" panose="02000000000000000000" pitchFamily="2" charset="0"/>
                <a:ea typeface="Roboto" panose="02000000000000000000" pitchFamily="2" charset="0"/>
              </a:rPr>
              <a:t>CAPACHO,  José y Wilson NIETO. Diseño de Bases de Datos [en línea]. Barranquilla: Universidad del Norte, 2017. ISBN 9789587418255. Disponible en:</a:t>
            </a:r>
            <a:r>
              <a:rPr lang="es-MX" sz="1400" b="1" dirty="0">
                <a:solidFill>
                  <a:schemeClr val="bg1"/>
                </a:solidFill>
                <a:latin typeface="Roboto" panose="02000000000000000000" pitchFamily="2" charset="0"/>
                <a:ea typeface="Roboto" panose="02000000000000000000" pitchFamily="2" charset="0"/>
              </a:rPr>
              <a:t> </a:t>
            </a:r>
            <a:r>
              <a:rPr lang="es-MX" sz="1400" dirty="0">
                <a:solidFill>
                  <a:schemeClr val="bg1"/>
                </a:solidFill>
                <a:latin typeface="Roboto" panose="02000000000000000000" pitchFamily="2" charset="0"/>
                <a:ea typeface="Roboto" panose="02000000000000000000" pitchFamily="2" charset="0"/>
                <a:hlinkClick r:id="rId2"/>
              </a:rPr>
              <a:t>https://search.ebscohost.com/login.aspx?direct=true&amp;db=e000xww&amp;AN=1690049&amp;lang=es&amp;site=ehost-live</a:t>
            </a:r>
            <a:endParaRPr lang="es-MX" sz="1400" dirty="0">
              <a:solidFill>
                <a:schemeClr val="bg1"/>
              </a:solidFill>
              <a:latin typeface="Roboto" panose="02000000000000000000" pitchFamily="2" charset="0"/>
              <a:ea typeface="Roboto" panose="02000000000000000000" pitchFamily="2" charset="0"/>
            </a:endParaRPr>
          </a:p>
          <a:p>
            <a:pPr algn="just"/>
            <a:endParaRPr lang="es-MX" sz="1400" dirty="0">
              <a:solidFill>
                <a:schemeClr val="bg1"/>
              </a:solidFill>
              <a:latin typeface="Roboto" panose="02000000000000000000" pitchFamily="2" charset="0"/>
              <a:ea typeface="Roboto" panose="02000000000000000000" pitchFamily="2" charset="0"/>
            </a:endParaRPr>
          </a:p>
          <a:p>
            <a:pPr algn="just"/>
            <a:r>
              <a:rPr lang="es-MX" sz="1400" dirty="0">
                <a:solidFill>
                  <a:schemeClr val="bg1"/>
                </a:solidFill>
                <a:latin typeface="Roboto" panose="02000000000000000000" pitchFamily="2" charset="0"/>
                <a:ea typeface="Roboto" panose="02000000000000000000" pitchFamily="2" charset="0"/>
              </a:rPr>
              <a:t>WANUMEN Luis, RIVAS Edwin, Mosquera </a:t>
            </a:r>
            <a:r>
              <a:rPr lang="es-MX" sz="1400" dirty="0" err="1">
                <a:solidFill>
                  <a:schemeClr val="bg1"/>
                </a:solidFill>
                <a:latin typeface="Roboto" panose="02000000000000000000" pitchFamily="2" charset="0"/>
                <a:ea typeface="Roboto" panose="02000000000000000000" pitchFamily="2" charset="0"/>
              </a:rPr>
              <a:t>Darín</a:t>
            </a:r>
            <a:r>
              <a:rPr lang="es-MX" sz="1400" dirty="0">
                <a:solidFill>
                  <a:schemeClr val="bg1"/>
                </a:solidFill>
                <a:latin typeface="Roboto" panose="02000000000000000000" pitchFamily="2" charset="0"/>
                <a:ea typeface="Roboto" panose="02000000000000000000" pitchFamily="2" charset="0"/>
              </a:rPr>
              <a:t>. Bases de datos en SQL Server [en línea]. Bogotá: </a:t>
            </a:r>
            <a:r>
              <a:rPr lang="es-MX" sz="1400" dirty="0" err="1">
                <a:solidFill>
                  <a:schemeClr val="bg1"/>
                </a:solidFill>
                <a:latin typeface="Roboto" panose="02000000000000000000" pitchFamily="2" charset="0"/>
                <a:ea typeface="Roboto" panose="02000000000000000000" pitchFamily="2" charset="0"/>
              </a:rPr>
              <a:t>Ecoe</a:t>
            </a:r>
            <a:r>
              <a:rPr lang="es-MX" sz="1400" dirty="0">
                <a:solidFill>
                  <a:schemeClr val="bg1"/>
                </a:solidFill>
                <a:latin typeface="Roboto" panose="02000000000000000000" pitchFamily="2" charset="0"/>
                <a:ea typeface="Roboto" panose="02000000000000000000" pitchFamily="2" charset="0"/>
              </a:rPr>
              <a:t> Ediciones, 2017. ISBN 9789587715705. Disponible en: </a:t>
            </a:r>
            <a:r>
              <a:rPr lang="es-MX" sz="1400" dirty="0">
                <a:solidFill>
                  <a:schemeClr val="bg1"/>
                </a:solidFill>
                <a:latin typeface="Roboto" panose="02000000000000000000" pitchFamily="2" charset="0"/>
                <a:ea typeface="Roboto" panose="02000000000000000000" pitchFamily="2" charset="0"/>
                <a:hlinkClick r:id="rId3"/>
              </a:rPr>
              <a:t>https://www.digitaliapublishing.com/a/66605</a:t>
            </a:r>
            <a:endParaRPr lang="es-MX" sz="1400" dirty="0">
              <a:solidFill>
                <a:schemeClr val="bg1"/>
              </a:solidFill>
              <a:latin typeface="Roboto" panose="02000000000000000000" pitchFamily="2" charset="0"/>
              <a:ea typeface="Roboto" panose="02000000000000000000" pitchFamily="2" charset="0"/>
            </a:endParaRPr>
          </a:p>
          <a:p>
            <a:pPr algn="just"/>
            <a:endParaRPr lang="es-MX" sz="1400" dirty="0">
              <a:solidFill>
                <a:schemeClr val="bg1"/>
              </a:solidFill>
              <a:latin typeface="Roboto" panose="02000000000000000000" pitchFamily="2" charset="0"/>
              <a:ea typeface="Roboto" panose="02000000000000000000" pitchFamily="2" charset="0"/>
            </a:endParaRPr>
          </a:p>
          <a:p>
            <a:pPr algn="just"/>
            <a:r>
              <a:rPr lang="es-MX" sz="1400" dirty="0">
                <a:solidFill>
                  <a:schemeClr val="bg1"/>
                </a:solidFill>
                <a:latin typeface="Roboto" panose="02000000000000000000" pitchFamily="2" charset="0"/>
                <a:ea typeface="Roboto" panose="02000000000000000000" pitchFamily="2" charset="0"/>
              </a:rPr>
              <a:t>HUESO Luis. Bases de datos [en línea]. Madrid: Rama Editorial, 2014. ISBN 9788499641577. </a:t>
            </a:r>
          </a:p>
          <a:p>
            <a:pPr algn="just"/>
            <a:r>
              <a:rPr lang="es-MX" sz="1400" dirty="0">
                <a:solidFill>
                  <a:schemeClr val="bg1"/>
                </a:solidFill>
                <a:latin typeface="Roboto" panose="02000000000000000000" pitchFamily="2" charset="0"/>
                <a:ea typeface="Roboto" panose="02000000000000000000" pitchFamily="2" charset="0"/>
              </a:rPr>
              <a:t>Disponible en: </a:t>
            </a:r>
            <a:r>
              <a:rPr lang="es-MX" sz="1400" dirty="0">
                <a:solidFill>
                  <a:schemeClr val="bg1"/>
                </a:solidFill>
                <a:latin typeface="Roboto" panose="02000000000000000000" pitchFamily="2" charset="0"/>
                <a:ea typeface="Roboto" panose="02000000000000000000" pitchFamily="2" charset="0"/>
                <a:hlinkClick r:id="rId4"/>
              </a:rPr>
              <a:t>https://www.digitaliapublishing.com/a/109943</a:t>
            </a:r>
            <a:endParaRPr lang="es-MX" sz="1400" dirty="0">
              <a:solidFill>
                <a:schemeClr val="bg1"/>
              </a:solidFill>
              <a:latin typeface="Roboto" panose="02000000000000000000" pitchFamily="2" charset="0"/>
              <a:ea typeface="Roboto" panose="02000000000000000000" pitchFamily="2" charset="0"/>
            </a:endParaRPr>
          </a:p>
          <a:p>
            <a:pPr algn="just"/>
            <a:endParaRPr lang="es-MX" sz="1400" b="1" dirty="0">
              <a:solidFill>
                <a:schemeClr val="bg1"/>
              </a:solidFill>
              <a:latin typeface="Roboto" panose="02000000000000000000" pitchFamily="2" charset="0"/>
              <a:ea typeface="Roboto" panose="02000000000000000000" pitchFamily="2" charset="0"/>
            </a:endParaRPr>
          </a:p>
          <a:p>
            <a:pPr algn="just"/>
            <a:r>
              <a:rPr lang="es-MX" sz="1400" dirty="0">
                <a:solidFill>
                  <a:schemeClr val="bg1"/>
                </a:solidFill>
                <a:latin typeface="Roboto" panose="02000000000000000000" pitchFamily="2" charset="0"/>
                <a:ea typeface="Roboto" panose="02000000000000000000" pitchFamily="2" charset="0"/>
              </a:rPr>
              <a:t>SANCHEZ, Carlos y Fernanda MOSQUERA. Modelamiento de Base de Datos : Metodología Práctica y Aplicada [en línea]. Bogotá: Universidad Piloto de Colombia. ISBN 9789585106192. Disponible en: </a:t>
            </a:r>
            <a:r>
              <a:rPr lang="es-MX" sz="1400" dirty="0">
                <a:solidFill>
                  <a:schemeClr val="bg1"/>
                </a:solidFill>
                <a:latin typeface="Roboto" panose="02000000000000000000" pitchFamily="2" charset="0"/>
                <a:ea typeface="Roboto" panose="02000000000000000000" pitchFamily="2" charset="0"/>
                <a:hlinkClick r:id="rId5"/>
              </a:rPr>
              <a:t>https://www.digitaliapublishing.com/a/111424</a:t>
            </a:r>
            <a:endParaRPr lang="es-MX" sz="1400" dirty="0">
              <a:solidFill>
                <a:schemeClr val="bg1"/>
              </a:solidFill>
              <a:latin typeface="Roboto" panose="02000000000000000000" pitchFamily="2" charset="0"/>
              <a:ea typeface="Roboto" panose="02000000000000000000" pitchFamily="2" charset="0"/>
            </a:endParaRPr>
          </a:p>
          <a:p>
            <a:pPr algn="just"/>
            <a:endParaRPr lang="es-MX" sz="1400" dirty="0">
              <a:solidFill>
                <a:schemeClr val="bg1"/>
              </a:solidFill>
              <a:latin typeface="Roboto" panose="02000000000000000000" pitchFamily="2" charset="0"/>
              <a:ea typeface="Roboto" panose="02000000000000000000" pitchFamily="2" charset="0"/>
            </a:endParaRPr>
          </a:p>
          <a:p>
            <a:pPr algn="just"/>
            <a:r>
              <a:rPr lang="es-MX" sz="1400" dirty="0">
                <a:solidFill>
                  <a:schemeClr val="bg1"/>
                </a:solidFill>
                <a:latin typeface="Roboto" panose="02000000000000000000" pitchFamily="2" charset="0"/>
                <a:ea typeface="Roboto" panose="02000000000000000000" pitchFamily="2" charset="0"/>
              </a:rPr>
              <a:t>CASAS, Jordi y Jordi CONESA. Diseño conceptual de bases de datos en UML [en línea]. Barcelona: Editorial UOC. ISBN 9788490297698. Disponible en: </a:t>
            </a:r>
          </a:p>
          <a:p>
            <a:pPr algn="just"/>
            <a:r>
              <a:rPr lang="es-MX" sz="1400" dirty="0">
                <a:solidFill>
                  <a:schemeClr val="bg1"/>
                </a:solidFill>
                <a:latin typeface="Roboto" panose="02000000000000000000" pitchFamily="2" charset="0"/>
                <a:ea typeface="Roboto" panose="02000000000000000000" pitchFamily="2" charset="0"/>
                <a:hlinkClick r:id="rId6"/>
              </a:rPr>
              <a:t>https://www.digitaliapublishing.com/a/29357</a:t>
            </a:r>
            <a:endParaRPr lang="es-MX" sz="1400" dirty="0">
              <a:solidFill>
                <a:schemeClr val="bg1"/>
              </a:solidFill>
              <a:latin typeface="Roboto" panose="02000000000000000000" pitchFamily="2" charset="0"/>
              <a:ea typeface="Roboto" panose="02000000000000000000" pitchFamily="2" charset="0"/>
            </a:endParaRPr>
          </a:p>
          <a:p>
            <a:pPr algn="just"/>
            <a:endParaRPr lang="es-MX" sz="1400" dirty="0">
              <a:solidFill>
                <a:schemeClr val="bg1"/>
              </a:solidFill>
              <a:latin typeface="Roboto" panose="02000000000000000000" pitchFamily="2" charset="0"/>
              <a:ea typeface="Roboto" panose="02000000000000000000" pitchFamily="2" charset="0"/>
            </a:endParaRPr>
          </a:p>
          <a:p>
            <a:pPr algn="just"/>
            <a:endParaRPr lang="es-ES_tradnl" sz="1400"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5340043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6671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042BFE40-0CB2-71A6-5F73-44B70823BBA8}"/>
              </a:ext>
            </a:extLst>
          </p:cNvPr>
          <p:cNvSpPr txBox="1"/>
          <p:nvPr/>
        </p:nvSpPr>
        <p:spPr>
          <a:xfrm>
            <a:off x="5520381" y="1965535"/>
            <a:ext cx="3208947" cy="400110"/>
          </a:xfrm>
          <a:prstGeom prst="rect">
            <a:avLst/>
          </a:prstGeom>
          <a:noFill/>
        </p:spPr>
        <p:txBody>
          <a:bodyPr wrap="square" rtlCol="0">
            <a:spAutoFit/>
          </a:bodyPr>
          <a:lstStyle/>
          <a:p>
            <a:r>
              <a:rPr lang="es-ES_tradnl" sz="2000" b="1" dirty="0">
                <a:solidFill>
                  <a:schemeClr val="bg1"/>
                </a:solidFill>
                <a:latin typeface="Roboto" panose="02000000000000000000" pitchFamily="2" charset="0"/>
                <a:ea typeface="Roboto" panose="02000000000000000000" pitchFamily="2" charset="0"/>
              </a:rPr>
              <a:t>Nombre del tema</a:t>
            </a:r>
          </a:p>
        </p:txBody>
      </p:sp>
      <p:cxnSp>
        <p:nvCxnSpPr>
          <p:cNvPr id="3" name="Conector recto de flecha 2">
            <a:extLst>
              <a:ext uri="{FF2B5EF4-FFF2-40B4-BE49-F238E27FC236}">
                <a16:creationId xmlns:a16="http://schemas.microsoft.com/office/drawing/2014/main" id="{2C58D04B-DE95-9313-0FAD-72AA0D2C5532}"/>
              </a:ext>
            </a:extLst>
          </p:cNvPr>
          <p:cNvCxnSpPr>
            <a:cxnSpLocks/>
          </p:cNvCxnSpPr>
          <p:nvPr/>
        </p:nvCxnSpPr>
        <p:spPr>
          <a:xfrm>
            <a:off x="5430432" y="1905560"/>
            <a:ext cx="0" cy="545148"/>
          </a:xfrm>
          <a:prstGeom prst="straightConnector1">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4E6CF3C2-DDFF-3DC6-3D4A-F2A15DD426E2}"/>
              </a:ext>
            </a:extLst>
          </p:cNvPr>
          <p:cNvSpPr txBox="1"/>
          <p:nvPr/>
        </p:nvSpPr>
        <p:spPr>
          <a:xfrm>
            <a:off x="5647974" y="2751621"/>
            <a:ext cx="5632736" cy="115467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s-ES_tradnl" sz="1600" dirty="0">
                <a:solidFill>
                  <a:schemeClr val="bg1"/>
                </a:solidFill>
                <a:latin typeface="Roboto" panose="02000000000000000000" pitchFamily="2" charset="0"/>
                <a:ea typeface="Roboto" panose="02000000000000000000" pitchFamily="2" charset="0"/>
              </a:rPr>
              <a:t>Base de datos </a:t>
            </a:r>
            <a:r>
              <a:rPr lang="es-ES_tradnl" sz="1600">
                <a:solidFill>
                  <a:schemeClr val="bg1"/>
                </a:solidFill>
                <a:latin typeface="Roboto" panose="02000000000000000000" pitchFamily="2" charset="0"/>
                <a:ea typeface="Roboto" panose="02000000000000000000" pitchFamily="2" charset="0"/>
              </a:rPr>
              <a:t>SQL Server</a:t>
            </a:r>
            <a:endParaRPr lang="es-ES_tradnl" sz="1600" dirty="0">
              <a:solidFill>
                <a:schemeClr val="bg1"/>
              </a:solidFill>
              <a:latin typeface="Roboto" panose="02000000000000000000" pitchFamily="2" charset="0"/>
              <a:ea typeface="Roboto" panose="02000000000000000000" pitchFamily="2" charset="0"/>
            </a:endParaRPr>
          </a:p>
          <a:p>
            <a:pPr marL="285750" indent="-285750">
              <a:lnSpc>
                <a:spcPct val="150000"/>
              </a:lnSpc>
              <a:buFont typeface="Arial" panose="020B0604020202020204" pitchFamily="34" charset="0"/>
              <a:buChar char="•"/>
            </a:pPr>
            <a:r>
              <a:rPr lang="es-ES_tradnl" sz="1600" dirty="0">
                <a:solidFill>
                  <a:schemeClr val="bg1"/>
                </a:solidFill>
                <a:latin typeface="Roboto" panose="02000000000000000000" pitchFamily="2" charset="0"/>
                <a:ea typeface="Roboto" panose="02000000000000000000" pitchFamily="2" charset="0"/>
              </a:rPr>
              <a:t>Tablas</a:t>
            </a:r>
          </a:p>
          <a:p>
            <a:pPr marL="285750" indent="-285750">
              <a:lnSpc>
                <a:spcPct val="150000"/>
              </a:lnSpc>
              <a:buFont typeface="Arial" panose="020B0604020202020204" pitchFamily="34" charset="0"/>
              <a:buChar char="•"/>
            </a:pPr>
            <a:r>
              <a:rPr lang="es-ES_tradnl" sz="1600" dirty="0">
                <a:solidFill>
                  <a:schemeClr val="bg1"/>
                </a:solidFill>
                <a:latin typeface="Roboto" panose="02000000000000000000" pitchFamily="2" charset="0"/>
                <a:ea typeface="Roboto" panose="02000000000000000000" pitchFamily="2" charset="0"/>
              </a:rPr>
              <a:t>Base de Datos y Tablas para un proceso empresarial</a:t>
            </a:r>
          </a:p>
        </p:txBody>
      </p:sp>
    </p:spTree>
    <p:extLst>
      <p:ext uri="{BB962C8B-B14F-4D97-AF65-F5344CB8AC3E}">
        <p14:creationId xmlns:p14="http://schemas.microsoft.com/office/powerpoint/2010/main" val="24923145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45DA1B89-6C7D-58DD-CC62-FD1DC6F97006}"/>
              </a:ext>
            </a:extLst>
          </p:cNvPr>
          <p:cNvSpPr txBox="1"/>
          <p:nvPr/>
        </p:nvSpPr>
        <p:spPr>
          <a:xfrm>
            <a:off x="959775" y="838484"/>
            <a:ext cx="2612766" cy="1754326"/>
          </a:xfrm>
          <a:prstGeom prst="rect">
            <a:avLst/>
          </a:prstGeom>
          <a:noFill/>
        </p:spPr>
        <p:txBody>
          <a:bodyPr wrap="square" rtlCol="0">
            <a:spAutoFit/>
          </a:bodyPr>
          <a:lstStyle/>
          <a:p>
            <a:r>
              <a:rPr lang="es-ES_tradnl" sz="3600" b="1" dirty="0">
                <a:solidFill>
                  <a:schemeClr val="bg1"/>
                </a:solidFill>
                <a:latin typeface="Roboto" panose="02000000000000000000" pitchFamily="2" charset="0"/>
                <a:ea typeface="Roboto" panose="02000000000000000000" pitchFamily="2" charset="0"/>
              </a:rPr>
              <a:t>Revisa el siguiente video:</a:t>
            </a:r>
          </a:p>
        </p:txBody>
      </p:sp>
      <p:pic>
        <p:nvPicPr>
          <p:cNvPr id="3" name="Imagen 2">
            <a:extLst>
              <a:ext uri="{FF2B5EF4-FFF2-40B4-BE49-F238E27FC236}">
                <a16:creationId xmlns:a16="http://schemas.microsoft.com/office/drawing/2014/main" id="{21BE07D1-ECB2-4F1F-9B55-F99752C07396}"/>
              </a:ext>
            </a:extLst>
          </p:cNvPr>
          <p:cNvPicPr>
            <a:picLocks noChangeAspect="1"/>
          </p:cNvPicPr>
          <p:nvPr/>
        </p:nvPicPr>
        <p:blipFill>
          <a:blip r:embed="rId2"/>
          <a:stretch>
            <a:fillRect/>
          </a:stretch>
        </p:blipFill>
        <p:spPr>
          <a:xfrm>
            <a:off x="4475052" y="1980132"/>
            <a:ext cx="5928580" cy="3344594"/>
          </a:xfrm>
          <a:prstGeom prst="rect">
            <a:avLst/>
          </a:prstGeom>
        </p:spPr>
      </p:pic>
      <p:sp>
        <p:nvSpPr>
          <p:cNvPr id="4" name="Rectángulo 3">
            <a:extLst>
              <a:ext uri="{FF2B5EF4-FFF2-40B4-BE49-F238E27FC236}">
                <a16:creationId xmlns:a16="http://schemas.microsoft.com/office/drawing/2014/main" id="{E39D646D-AB37-4F28-8295-8B52EF5F9443}"/>
              </a:ext>
            </a:extLst>
          </p:cNvPr>
          <p:cNvSpPr/>
          <p:nvPr/>
        </p:nvSpPr>
        <p:spPr>
          <a:xfrm>
            <a:off x="4680663" y="5409036"/>
            <a:ext cx="4338624" cy="584775"/>
          </a:xfrm>
          <a:prstGeom prst="rect">
            <a:avLst/>
          </a:prstGeom>
        </p:spPr>
        <p:txBody>
          <a:bodyPr wrap="none">
            <a:spAutoFit/>
          </a:bodyPr>
          <a:lstStyle/>
          <a:p>
            <a:r>
              <a:rPr lang="es-PE" sz="1400" dirty="0">
                <a:hlinkClick r:id="rId3"/>
              </a:rPr>
              <a:t>https://youtu.be/6C1bHrwnxn0?si=Q8E8DzOYG9u4FwT3</a:t>
            </a:r>
            <a:endParaRPr lang="es-PE" sz="1400" dirty="0"/>
          </a:p>
          <a:p>
            <a:endParaRPr lang="es-PE" dirty="0"/>
          </a:p>
        </p:txBody>
      </p:sp>
    </p:spTree>
    <p:extLst>
      <p:ext uri="{BB962C8B-B14F-4D97-AF65-F5344CB8AC3E}">
        <p14:creationId xmlns:p14="http://schemas.microsoft.com/office/powerpoint/2010/main" val="1619436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DEBD99B-CA10-6501-17AA-200A12475B0F}"/>
              </a:ext>
            </a:extLst>
          </p:cNvPr>
          <p:cNvSpPr txBox="1"/>
          <p:nvPr/>
        </p:nvSpPr>
        <p:spPr>
          <a:xfrm>
            <a:off x="959775" y="983665"/>
            <a:ext cx="5455202" cy="1015663"/>
          </a:xfrm>
          <a:prstGeom prst="rect">
            <a:avLst/>
          </a:prstGeom>
          <a:noFill/>
        </p:spPr>
        <p:txBody>
          <a:bodyPr wrap="square" rtlCol="0">
            <a:spAutoFit/>
          </a:bodyPr>
          <a:lstStyle/>
          <a:p>
            <a:r>
              <a:rPr lang="es-ES_tradnl" sz="2000" dirty="0">
                <a:solidFill>
                  <a:schemeClr val="bg1"/>
                </a:solidFill>
                <a:latin typeface="Roboto" panose="02000000000000000000" pitchFamily="2" charset="0"/>
                <a:ea typeface="Roboto" panose="02000000000000000000" pitchFamily="2" charset="0"/>
              </a:rPr>
              <a:t>Después de haber visualizado el video en la  </a:t>
            </a:r>
            <a:r>
              <a:rPr lang="es-ES_tradnl" sz="2000" dirty="0" err="1">
                <a:solidFill>
                  <a:schemeClr val="bg1"/>
                </a:solidFill>
                <a:latin typeface="Roboto" panose="02000000000000000000" pitchFamily="2" charset="0"/>
                <a:ea typeface="Roboto" panose="02000000000000000000" pitchFamily="2" charset="0"/>
              </a:rPr>
              <a:t>slide</a:t>
            </a:r>
            <a:r>
              <a:rPr lang="es-ES_tradnl" sz="2000" dirty="0">
                <a:solidFill>
                  <a:schemeClr val="bg1"/>
                </a:solidFill>
                <a:latin typeface="Roboto" panose="02000000000000000000" pitchFamily="2" charset="0"/>
                <a:ea typeface="Roboto" panose="02000000000000000000" pitchFamily="2" charset="0"/>
              </a:rPr>
              <a:t> anterior, </a:t>
            </a:r>
            <a:r>
              <a:rPr lang="es-ES_tradnl" sz="2000" b="1" dirty="0">
                <a:solidFill>
                  <a:schemeClr val="bg1"/>
                </a:solidFill>
                <a:latin typeface="Roboto" panose="02000000000000000000" pitchFamily="2" charset="0"/>
                <a:ea typeface="Roboto" panose="02000000000000000000" pitchFamily="2" charset="0"/>
              </a:rPr>
              <a:t>reflexionamos y respondemos las siguientes interrogantes:</a:t>
            </a:r>
          </a:p>
        </p:txBody>
      </p:sp>
      <p:sp>
        <p:nvSpPr>
          <p:cNvPr id="3" name="Rectángulo 2">
            <a:extLst>
              <a:ext uri="{FF2B5EF4-FFF2-40B4-BE49-F238E27FC236}">
                <a16:creationId xmlns:a16="http://schemas.microsoft.com/office/drawing/2014/main" id="{0064DD55-C896-6B6D-3790-1270E619F80F}"/>
              </a:ext>
            </a:extLst>
          </p:cNvPr>
          <p:cNvSpPr/>
          <p:nvPr/>
        </p:nvSpPr>
        <p:spPr>
          <a:xfrm>
            <a:off x="1406340" y="2854847"/>
            <a:ext cx="603213" cy="5851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CuadroTexto 3">
            <a:extLst>
              <a:ext uri="{FF2B5EF4-FFF2-40B4-BE49-F238E27FC236}">
                <a16:creationId xmlns:a16="http://schemas.microsoft.com/office/drawing/2014/main" id="{BEAA196C-01C9-8837-184B-9C4C844F7203}"/>
              </a:ext>
            </a:extLst>
          </p:cNvPr>
          <p:cNvSpPr txBox="1"/>
          <p:nvPr/>
        </p:nvSpPr>
        <p:spPr>
          <a:xfrm>
            <a:off x="1427606" y="2907604"/>
            <a:ext cx="603213" cy="479684"/>
          </a:xfrm>
          <a:prstGeom prst="rect">
            <a:avLst/>
          </a:prstGeom>
          <a:noFill/>
        </p:spPr>
        <p:txBody>
          <a:bodyPr wrap="square" rtlCol="0">
            <a:spAutoFit/>
          </a:bodyPr>
          <a:lstStyle/>
          <a:p>
            <a:pPr algn="ctr"/>
            <a:r>
              <a:rPr lang="es-ES_tradnl" sz="2400" b="1" dirty="0">
                <a:solidFill>
                  <a:srgbClr val="6C0E10"/>
                </a:solidFill>
                <a:latin typeface="Roboto" panose="02000000000000000000" pitchFamily="2" charset="0"/>
                <a:ea typeface="Roboto" panose="02000000000000000000" pitchFamily="2" charset="0"/>
              </a:rPr>
              <a:t>01</a:t>
            </a:r>
          </a:p>
        </p:txBody>
      </p:sp>
      <p:sp>
        <p:nvSpPr>
          <p:cNvPr id="5" name="CuadroTexto 4">
            <a:extLst>
              <a:ext uri="{FF2B5EF4-FFF2-40B4-BE49-F238E27FC236}">
                <a16:creationId xmlns:a16="http://schemas.microsoft.com/office/drawing/2014/main" id="{E3DD2F94-3CBD-0930-090B-95F1DF353AF2}"/>
              </a:ext>
            </a:extLst>
          </p:cNvPr>
          <p:cNvSpPr txBox="1"/>
          <p:nvPr/>
        </p:nvSpPr>
        <p:spPr>
          <a:xfrm>
            <a:off x="2132142" y="2901459"/>
            <a:ext cx="4282835" cy="420628"/>
          </a:xfrm>
          <a:prstGeom prst="rect">
            <a:avLst/>
          </a:prstGeom>
          <a:noFill/>
        </p:spPr>
        <p:txBody>
          <a:bodyPr wrap="square" rtlCol="0">
            <a:spAutoFit/>
          </a:bodyPr>
          <a:lstStyle/>
          <a:p>
            <a:pPr>
              <a:lnSpc>
                <a:spcPct val="150000"/>
              </a:lnSpc>
            </a:pPr>
            <a:r>
              <a:rPr lang="es-ES_tradnl" sz="1600" dirty="0">
                <a:solidFill>
                  <a:schemeClr val="bg1"/>
                </a:solidFill>
                <a:latin typeface="Roboto" panose="02000000000000000000" pitchFamily="2" charset="0"/>
                <a:ea typeface="Roboto" panose="02000000000000000000" pitchFamily="2" charset="0"/>
              </a:rPr>
              <a:t>¿Para que sirven las bases de datos?</a:t>
            </a:r>
          </a:p>
        </p:txBody>
      </p:sp>
      <p:sp>
        <p:nvSpPr>
          <p:cNvPr id="6" name="Rectángulo 5">
            <a:extLst>
              <a:ext uri="{FF2B5EF4-FFF2-40B4-BE49-F238E27FC236}">
                <a16:creationId xmlns:a16="http://schemas.microsoft.com/office/drawing/2014/main" id="{A8461466-9DA5-4FB2-909A-9C25612F7BC6}"/>
              </a:ext>
            </a:extLst>
          </p:cNvPr>
          <p:cNvSpPr/>
          <p:nvPr/>
        </p:nvSpPr>
        <p:spPr>
          <a:xfrm>
            <a:off x="1406340" y="3970851"/>
            <a:ext cx="603213" cy="5851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CuadroTexto 6">
            <a:extLst>
              <a:ext uri="{FF2B5EF4-FFF2-40B4-BE49-F238E27FC236}">
                <a16:creationId xmlns:a16="http://schemas.microsoft.com/office/drawing/2014/main" id="{B5A2B4B7-6C83-1933-76A1-7BBE3229EEC4}"/>
              </a:ext>
            </a:extLst>
          </p:cNvPr>
          <p:cNvSpPr txBox="1"/>
          <p:nvPr/>
        </p:nvSpPr>
        <p:spPr>
          <a:xfrm>
            <a:off x="1427606" y="4023608"/>
            <a:ext cx="603213" cy="479684"/>
          </a:xfrm>
          <a:prstGeom prst="rect">
            <a:avLst/>
          </a:prstGeom>
          <a:noFill/>
        </p:spPr>
        <p:txBody>
          <a:bodyPr wrap="square" rtlCol="0">
            <a:spAutoFit/>
          </a:bodyPr>
          <a:lstStyle/>
          <a:p>
            <a:pPr algn="ctr"/>
            <a:r>
              <a:rPr lang="es-ES_tradnl" sz="2400" b="1" dirty="0">
                <a:solidFill>
                  <a:srgbClr val="6C0E10"/>
                </a:solidFill>
                <a:latin typeface="Roboto" panose="02000000000000000000" pitchFamily="2" charset="0"/>
                <a:ea typeface="Roboto" panose="02000000000000000000" pitchFamily="2" charset="0"/>
              </a:rPr>
              <a:t>02</a:t>
            </a:r>
          </a:p>
        </p:txBody>
      </p:sp>
      <p:sp>
        <p:nvSpPr>
          <p:cNvPr id="8" name="CuadroTexto 7">
            <a:extLst>
              <a:ext uri="{FF2B5EF4-FFF2-40B4-BE49-F238E27FC236}">
                <a16:creationId xmlns:a16="http://schemas.microsoft.com/office/drawing/2014/main" id="{57D0AD6D-A61C-0E04-AD73-EFD00C1E220B}"/>
              </a:ext>
            </a:extLst>
          </p:cNvPr>
          <p:cNvSpPr txBox="1"/>
          <p:nvPr/>
        </p:nvSpPr>
        <p:spPr>
          <a:xfrm>
            <a:off x="2132142" y="4017463"/>
            <a:ext cx="4282835" cy="420628"/>
          </a:xfrm>
          <a:prstGeom prst="rect">
            <a:avLst/>
          </a:prstGeom>
          <a:noFill/>
        </p:spPr>
        <p:txBody>
          <a:bodyPr wrap="square" rtlCol="0">
            <a:spAutoFit/>
          </a:bodyPr>
          <a:lstStyle/>
          <a:p>
            <a:pPr>
              <a:lnSpc>
                <a:spcPct val="150000"/>
              </a:lnSpc>
            </a:pPr>
            <a:r>
              <a:rPr lang="es-ES_tradnl" sz="1600" dirty="0">
                <a:solidFill>
                  <a:schemeClr val="bg1"/>
                </a:solidFill>
                <a:latin typeface="Roboto" panose="02000000000000000000" pitchFamily="2" charset="0"/>
                <a:ea typeface="Roboto" panose="02000000000000000000" pitchFamily="2" charset="0"/>
              </a:rPr>
              <a:t>¿Para qué se utilizan las tablas? </a:t>
            </a:r>
          </a:p>
        </p:txBody>
      </p:sp>
      <p:sp>
        <p:nvSpPr>
          <p:cNvPr id="9" name="Rectángulo 8">
            <a:extLst>
              <a:ext uri="{FF2B5EF4-FFF2-40B4-BE49-F238E27FC236}">
                <a16:creationId xmlns:a16="http://schemas.microsoft.com/office/drawing/2014/main" id="{9E1E2E55-5630-8CBE-4B3F-A3EF05A3690A}"/>
              </a:ext>
            </a:extLst>
          </p:cNvPr>
          <p:cNvSpPr/>
          <p:nvPr/>
        </p:nvSpPr>
        <p:spPr>
          <a:xfrm>
            <a:off x="1406340" y="5080712"/>
            <a:ext cx="603213" cy="5851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CuadroTexto 9">
            <a:extLst>
              <a:ext uri="{FF2B5EF4-FFF2-40B4-BE49-F238E27FC236}">
                <a16:creationId xmlns:a16="http://schemas.microsoft.com/office/drawing/2014/main" id="{E25BE3D0-7AC9-2014-C999-A66E51F44249}"/>
              </a:ext>
            </a:extLst>
          </p:cNvPr>
          <p:cNvSpPr txBox="1"/>
          <p:nvPr/>
        </p:nvSpPr>
        <p:spPr>
          <a:xfrm>
            <a:off x="1427606" y="5133469"/>
            <a:ext cx="603213" cy="479684"/>
          </a:xfrm>
          <a:prstGeom prst="rect">
            <a:avLst/>
          </a:prstGeom>
          <a:noFill/>
        </p:spPr>
        <p:txBody>
          <a:bodyPr wrap="square" rtlCol="0">
            <a:spAutoFit/>
          </a:bodyPr>
          <a:lstStyle/>
          <a:p>
            <a:pPr algn="ctr"/>
            <a:r>
              <a:rPr lang="es-ES_tradnl" sz="2400" b="1" dirty="0">
                <a:solidFill>
                  <a:srgbClr val="6C0E10"/>
                </a:solidFill>
                <a:latin typeface="Roboto" panose="02000000000000000000" pitchFamily="2" charset="0"/>
                <a:ea typeface="Roboto" panose="02000000000000000000" pitchFamily="2" charset="0"/>
              </a:rPr>
              <a:t>03</a:t>
            </a:r>
          </a:p>
        </p:txBody>
      </p:sp>
      <p:sp>
        <p:nvSpPr>
          <p:cNvPr id="11" name="CuadroTexto 10">
            <a:extLst>
              <a:ext uri="{FF2B5EF4-FFF2-40B4-BE49-F238E27FC236}">
                <a16:creationId xmlns:a16="http://schemas.microsoft.com/office/drawing/2014/main" id="{F15BF9BB-FF98-1CE9-F06D-C525B5C2982C}"/>
              </a:ext>
            </a:extLst>
          </p:cNvPr>
          <p:cNvSpPr txBox="1"/>
          <p:nvPr/>
        </p:nvSpPr>
        <p:spPr>
          <a:xfrm>
            <a:off x="2132142" y="5127324"/>
            <a:ext cx="4282835" cy="420628"/>
          </a:xfrm>
          <a:prstGeom prst="rect">
            <a:avLst/>
          </a:prstGeom>
          <a:noFill/>
        </p:spPr>
        <p:txBody>
          <a:bodyPr wrap="square" rtlCol="0">
            <a:spAutoFit/>
          </a:bodyPr>
          <a:lstStyle/>
          <a:p>
            <a:pPr>
              <a:lnSpc>
                <a:spcPct val="150000"/>
              </a:lnSpc>
            </a:pPr>
            <a:r>
              <a:rPr lang="es-ES_tradnl" sz="1600" dirty="0">
                <a:solidFill>
                  <a:schemeClr val="bg1"/>
                </a:solidFill>
                <a:latin typeface="Roboto" panose="02000000000000000000" pitchFamily="2" charset="0"/>
                <a:ea typeface="Roboto" panose="02000000000000000000" pitchFamily="2" charset="0"/>
              </a:rPr>
              <a:t>Las sentencias </a:t>
            </a:r>
            <a:r>
              <a:rPr lang="es-ES_tradnl" sz="1600" dirty="0" err="1">
                <a:solidFill>
                  <a:schemeClr val="bg1"/>
                </a:solidFill>
                <a:latin typeface="Roboto" panose="02000000000000000000" pitchFamily="2" charset="0"/>
                <a:ea typeface="Roboto" panose="02000000000000000000" pitchFamily="2" charset="0"/>
              </a:rPr>
              <a:t>insert</a:t>
            </a:r>
            <a:r>
              <a:rPr lang="es-ES_tradnl" sz="1600" dirty="0">
                <a:solidFill>
                  <a:schemeClr val="bg1"/>
                </a:solidFill>
                <a:latin typeface="Roboto" panose="02000000000000000000" pitchFamily="2" charset="0"/>
                <a:ea typeface="Roboto" panose="02000000000000000000" pitchFamily="2" charset="0"/>
              </a:rPr>
              <a:t>  ¿Para qué sirven?</a:t>
            </a:r>
          </a:p>
        </p:txBody>
      </p:sp>
      <p:cxnSp>
        <p:nvCxnSpPr>
          <p:cNvPr id="12" name="Conector recto de flecha 11">
            <a:extLst>
              <a:ext uri="{FF2B5EF4-FFF2-40B4-BE49-F238E27FC236}">
                <a16:creationId xmlns:a16="http://schemas.microsoft.com/office/drawing/2014/main" id="{D67D664B-E9A2-04BE-8CC2-BDD310126989}"/>
              </a:ext>
            </a:extLst>
          </p:cNvPr>
          <p:cNvCxnSpPr>
            <a:cxnSpLocks/>
          </p:cNvCxnSpPr>
          <p:nvPr/>
        </p:nvCxnSpPr>
        <p:spPr>
          <a:xfrm>
            <a:off x="874713" y="884835"/>
            <a:ext cx="0" cy="1220412"/>
          </a:xfrm>
          <a:prstGeom prst="straightConnector1">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3906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7EC166C-6FEE-95D7-613D-FA7F366693B6}"/>
              </a:ext>
            </a:extLst>
          </p:cNvPr>
          <p:cNvSpPr txBox="1"/>
          <p:nvPr/>
        </p:nvSpPr>
        <p:spPr>
          <a:xfrm>
            <a:off x="9224059" y="4528242"/>
            <a:ext cx="2037990" cy="400110"/>
          </a:xfrm>
          <a:prstGeom prst="rect">
            <a:avLst/>
          </a:prstGeom>
          <a:noFill/>
        </p:spPr>
        <p:txBody>
          <a:bodyPr wrap="square" rtlCol="0">
            <a:spAutoFit/>
          </a:bodyPr>
          <a:lstStyle/>
          <a:p>
            <a:pPr algn="ctr"/>
            <a:r>
              <a:rPr lang="es-ES_tradnl" sz="2000" b="1" dirty="0">
                <a:solidFill>
                  <a:schemeClr val="bg1"/>
                </a:solidFill>
                <a:latin typeface="Roboto" panose="02000000000000000000" pitchFamily="2" charset="0"/>
                <a:ea typeface="Roboto" panose="02000000000000000000" pitchFamily="2" charset="0"/>
              </a:rPr>
              <a:t>Base de datos</a:t>
            </a:r>
          </a:p>
        </p:txBody>
      </p:sp>
    </p:spTree>
    <p:extLst>
      <p:ext uri="{BB962C8B-B14F-4D97-AF65-F5344CB8AC3E}">
        <p14:creationId xmlns:p14="http://schemas.microsoft.com/office/powerpoint/2010/main" val="333857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4390B97-38DD-DA76-EE22-379551E20F49}"/>
              </a:ext>
            </a:extLst>
          </p:cNvPr>
          <p:cNvSpPr txBox="1"/>
          <p:nvPr/>
        </p:nvSpPr>
        <p:spPr>
          <a:xfrm rot="16200000">
            <a:off x="-1601291" y="2295506"/>
            <a:ext cx="3771741" cy="307777"/>
          </a:xfrm>
          <a:prstGeom prst="rect">
            <a:avLst/>
          </a:prstGeom>
          <a:noFill/>
        </p:spPr>
        <p:txBody>
          <a:bodyPr wrap="square" rtlCol="0">
            <a:spAutoFit/>
          </a:bodyPr>
          <a:lstStyle/>
          <a:p>
            <a:pPr algn="r"/>
            <a:r>
              <a:rPr lang="es-ES_tradnl" sz="1400" dirty="0">
                <a:solidFill>
                  <a:schemeClr val="bg1"/>
                </a:solidFill>
                <a:latin typeface="Roboto" panose="02000000000000000000" pitchFamily="2" charset="0"/>
                <a:ea typeface="Roboto" panose="02000000000000000000" pitchFamily="2" charset="0"/>
              </a:rPr>
              <a:t>Gestión de Datos e Información II – Sesión 1</a:t>
            </a:r>
          </a:p>
        </p:txBody>
      </p:sp>
      <p:sp>
        <p:nvSpPr>
          <p:cNvPr id="3" name="CuadroTexto 2">
            <a:extLst>
              <a:ext uri="{FF2B5EF4-FFF2-40B4-BE49-F238E27FC236}">
                <a16:creationId xmlns:a16="http://schemas.microsoft.com/office/drawing/2014/main" id="{3C830C38-C32A-3116-4D61-02BCF14DFE8E}"/>
              </a:ext>
            </a:extLst>
          </p:cNvPr>
          <p:cNvSpPr txBox="1"/>
          <p:nvPr/>
        </p:nvSpPr>
        <p:spPr>
          <a:xfrm>
            <a:off x="1848461" y="886897"/>
            <a:ext cx="3908515" cy="400110"/>
          </a:xfrm>
          <a:prstGeom prst="rect">
            <a:avLst/>
          </a:prstGeom>
          <a:noFill/>
        </p:spPr>
        <p:txBody>
          <a:bodyPr wrap="square" rtlCol="0">
            <a:spAutoFit/>
          </a:bodyPr>
          <a:lstStyle/>
          <a:p>
            <a:r>
              <a:rPr lang="es-ES_tradnl" sz="2000" b="1" dirty="0">
                <a:solidFill>
                  <a:srgbClr val="6C0E10"/>
                </a:solidFill>
                <a:latin typeface="Roboto" panose="02000000000000000000" pitchFamily="2" charset="0"/>
                <a:ea typeface="Roboto" panose="02000000000000000000" pitchFamily="2" charset="0"/>
              </a:rPr>
              <a:t>Base de datos SQL Server</a:t>
            </a:r>
          </a:p>
        </p:txBody>
      </p:sp>
      <p:cxnSp>
        <p:nvCxnSpPr>
          <p:cNvPr id="4" name="Conector recto de flecha 3">
            <a:extLst>
              <a:ext uri="{FF2B5EF4-FFF2-40B4-BE49-F238E27FC236}">
                <a16:creationId xmlns:a16="http://schemas.microsoft.com/office/drawing/2014/main" id="{F3D9AB27-67F1-E7F3-803C-FAA1B27673A4}"/>
              </a:ext>
            </a:extLst>
          </p:cNvPr>
          <p:cNvCxnSpPr>
            <a:cxnSpLocks/>
          </p:cNvCxnSpPr>
          <p:nvPr/>
        </p:nvCxnSpPr>
        <p:spPr>
          <a:xfrm>
            <a:off x="1655875" y="863570"/>
            <a:ext cx="0" cy="545148"/>
          </a:xfrm>
          <a:prstGeom prst="straightConnector1">
            <a:avLst/>
          </a:prstGeom>
          <a:ln w="38100">
            <a:solidFill>
              <a:srgbClr val="6C0E1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7D91D40B-CCA2-6D35-AB96-77251C24F2AB}"/>
              </a:ext>
            </a:extLst>
          </p:cNvPr>
          <p:cNvSpPr txBox="1"/>
          <p:nvPr/>
        </p:nvSpPr>
        <p:spPr>
          <a:xfrm>
            <a:off x="1902537" y="2332588"/>
            <a:ext cx="5541384" cy="2534027"/>
          </a:xfrm>
          <a:prstGeom prst="rect">
            <a:avLst/>
          </a:prstGeom>
          <a:noFill/>
        </p:spPr>
        <p:txBody>
          <a:bodyPr wrap="square" rtlCol="0">
            <a:spAutoFit/>
          </a:bodyPr>
          <a:lstStyle/>
          <a:p>
            <a:pPr algn="just">
              <a:lnSpc>
                <a:spcPct val="150000"/>
              </a:lnSpc>
            </a:pPr>
            <a:r>
              <a:rPr lang="es-MX" dirty="0">
                <a:solidFill>
                  <a:schemeClr val="tx1">
                    <a:lumMod val="85000"/>
                    <a:lumOff val="15000"/>
                  </a:schemeClr>
                </a:solidFill>
                <a:latin typeface="Roboto" panose="02000000000000000000" pitchFamily="2" charset="0"/>
                <a:ea typeface="Roboto" panose="02000000000000000000" pitchFamily="2" charset="0"/>
              </a:rPr>
              <a:t>Es un contenedor lógico que almacena y organiza datos de manera estructurada. SQL Server es un sistema de gestión de bases de datos relacional </a:t>
            </a:r>
            <a:r>
              <a:rPr lang="es-MX" b="1" dirty="0">
                <a:solidFill>
                  <a:schemeClr val="tx1">
                    <a:lumMod val="85000"/>
                    <a:lumOff val="15000"/>
                  </a:schemeClr>
                </a:solidFill>
                <a:latin typeface="Roboto" panose="02000000000000000000" pitchFamily="2" charset="0"/>
                <a:ea typeface="Roboto" panose="02000000000000000000" pitchFamily="2" charset="0"/>
              </a:rPr>
              <a:t>(RDBMS) </a:t>
            </a:r>
            <a:r>
              <a:rPr lang="es-MX" dirty="0">
                <a:solidFill>
                  <a:schemeClr val="tx1">
                    <a:lumMod val="85000"/>
                    <a:lumOff val="15000"/>
                  </a:schemeClr>
                </a:solidFill>
                <a:latin typeface="Roboto" panose="02000000000000000000" pitchFamily="2" charset="0"/>
                <a:ea typeface="Roboto" panose="02000000000000000000" pitchFamily="2" charset="0"/>
              </a:rPr>
              <a:t>desarrollado por Microsoft y, como tal, utiliza el lenguaje de consulta estructurado </a:t>
            </a:r>
            <a:r>
              <a:rPr lang="es-MX" b="1" dirty="0">
                <a:solidFill>
                  <a:schemeClr val="tx1">
                    <a:lumMod val="85000"/>
                    <a:lumOff val="15000"/>
                  </a:schemeClr>
                </a:solidFill>
                <a:latin typeface="Roboto" panose="02000000000000000000" pitchFamily="2" charset="0"/>
                <a:ea typeface="Roboto" panose="02000000000000000000" pitchFamily="2" charset="0"/>
              </a:rPr>
              <a:t>(SQL) </a:t>
            </a:r>
            <a:r>
              <a:rPr lang="es-MX" dirty="0">
                <a:solidFill>
                  <a:schemeClr val="tx1">
                    <a:lumMod val="85000"/>
                    <a:lumOff val="15000"/>
                  </a:schemeClr>
                </a:solidFill>
                <a:latin typeface="Roboto" panose="02000000000000000000" pitchFamily="2" charset="0"/>
                <a:ea typeface="Roboto" panose="02000000000000000000" pitchFamily="2" charset="0"/>
              </a:rPr>
              <a:t>para gestionar y manipular datos.</a:t>
            </a:r>
            <a:endParaRPr lang="es-ES_tradnl" dirty="0">
              <a:solidFill>
                <a:schemeClr val="tx1">
                  <a:lumMod val="85000"/>
                  <a:lumOff val="15000"/>
                </a:schemeClr>
              </a:solidFill>
              <a:latin typeface="Roboto" panose="02000000000000000000" pitchFamily="2" charset="0"/>
              <a:ea typeface="Roboto" panose="02000000000000000000" pitchFamily="2" charset="0"/>
            </a:endParaRPr>
          </a:p>
        </p:txBody>
      </p:sp>
      <p:pic>
        <p:nvPicPr>
          <p:cNvPr id="1026" name="Picture 2" descr="Tipos de datos detallados en SQL Server 2019 » Proyecto A">
            <a:extLst>
              <a:ext uri="{FF2B5EF4-FFF2-40B4-BE49-F238E27FC236}">
                <a16:creationId xmlns:a16="http://schemas.microsoft.com/office/drawing/2014/main" id="{9F2FF710-21CA-46D4-BA5B-9C5564AB4B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0739" y="1926070"/>
            <a:ext cx="3570078" cy="2875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095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7EC166C-6FEE-95D7-613D-FA7F366693B6}"/>
              </a:ext>
            </a:extLst>
          </p:cNvPr>
          <p:cNvSpPr txBox="1"/>
          <p:nvPr/>
        </p:nvSpPr>
        <p:spPr>
          <a:xfrm>
            <a:off x="9224059" y="4528242"/>
            <a:ext cx="2037990" cy="400110"/>
          </a:xfrm>
          <a:prstGeom prst="rect">
            <a:avLst/>
          </a:prstGeom>
          <a:noFill/>
        </p:spPr>
        <p:txBody>
          <a:bodyPr wrap="square" rtlCol="0">
            <a:spAutoFit/>
          </a:bodyPr>
          <a:lstStyle/>
          <a:p>
            <a:pPr algn="ctr"/>
            <a:r>
              <a:rPr lang="es-ES_tradnl" sz="2000" b="1" dirty="0">
                <a:solidFill>
                  <a:schemeClr val="bg1"/>
                </a:solidFill>
                <a:latin typeface="Roboto" panose="02000000000000000000" pitchFamily="2" charset="0"/>
                <a:ea typeface="Roboto" panose="02000000000000000000" pitchFamily="2" charset="0"/>
              </a:rPr>
              <a:t>Tablas</a:t>
            </a:r>
          </a:p>
        </p:txBody>
      </p:sp>
    </p:spTree>
    <p:extLst>
      <p:ext uri="{BB962C8B-B14F-4D97-AF65-F5344CB8AC3E}">
        <p14:creationId xmlns:p14="http://schemas.microsoft.com/office/powerpoint/2010/main" val="422017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4390B97-38DD-DA76-EE22-379551E20F49}"/>
              </a:ext>
            </a:extLst>
          </p:cNvPr>
          <p:cNvSpPr txBox="1"/>
          <p:nvPr/>
        </p:nvSpPr>
        <p:spPr>
          <a:xfrm rot="16200000">
            <a:off x="-1601291" y="2295506"/>
            <a:ext cx="3771741" cy="307777"/>
          </a:xfrm>
          <a:prstGeom prst="rect">
            <a:avLst/>
          </a:prstGeom>
          <a:noFill/>
        </p:spPr>
        <p:txBody>
          <a:bodyPr wrap="square" rtlCol="0">
            <a:spAutoFit/>
          </a:bodyPr>
          <a:lstStyle/>
          <a:p>
            <a:pPr algn="r"/>
            <a:r>
              <a:rPr lang="es-ES_tradnl" sz="1400" dirty="0">
                <a:solidFill>
                  <a:schemeClr val="bg1"/>
                </a:solidFill>
                <a:latin typeface="Roboto" panose="02000000000000000000" pitchFamily="2" charset="0"/>
                <a:ea typeface="Roboto" panose="02000000000000000000" pitchFamily="2" charset="0"/>
              </a:rPr>
              <a:t>Gestión de Datos e Información II – Sesión 1</a:t>
            </a:r>
          </a:p>
        </p:txBody>
      </p:sp>
      <p:sp>
        <p:nvSpPr>
          <p:cNvPr id="3" name="CuadroTexto 2">
            <a:extLst>
              <a:ext uri="{FF2B5EF4-FFF2-40B4-BE49-F238E27FC236}">
                <a16:creationId xmlns:a16="http://schemas.microsoft.com/office/drawing/2014/main" id="{3C830C38-C32A-3116-4D61-02BCF14DFE8E}"/>
              </a:ext>
            </a:extLst>
          </p:cNvPr>
          <p:cNvSpPr txBox="1"/>
          <p:nvPr/>
        </p:nvSpPr>
        <p:spPr>
          <a:xfrm>
            <a:off x="1848461" y="886897"/>
            <a:ext cx="3908515" cy="400110"/>
          </a:xfrm>
          <a:prstGeom prst="rect">
            <a:avLst/>
          </a:prstGeom>
          <a:noFill/>
        </p:spPr>
        <p:txBody>
          <a:bodyPr wrap="square" rtlCol="0">
            <a:spAutoFit/>
          </a:bodyPr>
          <a:lstStyle/>
          <a:p>
            <a:r>
              <a:rPr lang="es-ES_tradnl" sz="2000" b="1" dirty="0">
                <a:solidFill>
                  <a:srgbClr val="6C0E10"/>
                </a:solidFill>
                <a:latin typeface="Roboto" panose="02000000000000000000" pitchFamily="2" charset="0"/>
                <a:ea typeface="Roboto" panose="02000000000000000000" pitchFamily="2" charset="0"/>
              </a:rPr>
              <a:t>Tablas en SQL Server</a:t>
            </a:r>
          </a:p>
        </p:txBody>
      </p:sp>
      <p:cxnSp>
        <p:nvCxnSpPr>
          <p:cNvPr id="4" name="Conector recto de flecha 3">
            <a:extLst>
              <a:ext uri="{FF2B5EF4-FFF2-40B4-BE49-F238E27FC236}">
                <a16:creationId xmlns:a16="http://schemas.microsoft.com/office/drawing/2014/main" id="{F3D9AB27-67F1-E7F3-803C-FAA1B27673A4}"/>
              </a:ext>
            </a:extLst>
          </p:cNvPr>
          <p:cNvCxnSpPr>
            <a:cxnSpLocks/>
          </p:cNvCxnSpPr>
          <p:nvPr/>
        </p:nvCxnSpPr>
        <p:spPr>
          <a:xfrm>
            <a:off x="1655875" y="863570"/>
            <a:ext cx="0" cy="545148"/>
          </a:xfrm>
          <a:prstGeom prst="straightConnector1">
            <a:avLst/>
          </a:prstGeom>
          <a:ln w="38100">
            <a:solidFill>
              <a:srgbClr val="6C0E1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7D91D40B-CCA2-6D35-AB96-77251C24F2AB}"/>
              </a:ext>
            </a:extLst>
          </p:cNvPr>
          <p:cNvSpPr txBox="1"/>
          <p:nvPr/>
        </p:nvSpPr>
        <p:spPr>
          <a:xfrm>
            <a:off x="1791116" y="1601514"/>
            <a:ext cx="9545578" cy="1287532"/>
          </a:xfrm>
          <a:prstGeom prst="rect">
            <a:avLst/>
          </a:prstGeom>
          <a:noFill/>
        </p:spPr>
        <p:txBody>
          <a:bodyPr wrap="square" rtlCol="0">
            <a:spAutoFit/>
          </a:bodyPr>
          <a:lstStyle/>
          <a:p>
            <a:pPr algn="just">
              <a:lnSpc>
                <a:spcPct val="150000"/>
              </a:lnSpc>
            </a:pPr>
            <a:r>
              <a:rPr lang="es-MX" dirty="0">
                <a:solidFill>
                  <a:schemeClr val="tx1">
                    <a:lumMod val="85000"/>
                    <a:lumOff val="15000"/>
                  </a:schemeClr>
                </a:solidFill>
                <a:latin typeface="Roboto" panose="02000000000000000000" pitchFamily="2" charset="0"/>
                <a:ea typeface="Roboto" panose="02000000000000000000" pitchFamily="2" charset="0"/>
              </a:rPr>
              <a:t>Las </a:t>
            </a:r>
            <a:r>
              <a:rPr lang="es-MX" b="1" dirty="0">
                <a:solidFill>
                  <a:schemeClr val="tx1">
                    <a:lumMod val="85000"/>
                    <a:lumOff val="15000"/>
                  </a:schemeClr>
                </a:solidFill>
                <a:latin typeface="Roboto" panose="02000000000000000000" pitchFamily="2" charset="0"/>
                <a:ea typeface="Roboto" panose="02000000000000000000" pitchFamily="2" charset="0"/>
              </a:rPr>
              <a:t>tablas</a:t>
            </a:r>
            <a:r>
              <a:rPr lang="es-MX" dirty="0">
                <a:solidFill>
                  <a:schemeClr val="tx1">
                    <a:lumMod val="85000"/>
                    <a:lumOff val="15000"/>
                  </a:schemeClr>
                </a:solidFill>
                <a:latin typeface="Roboto" panose="02000000000000000000" pitchFamily="2" charset="0"/>
                <a:ea typeface="Roboto" panose="02000000000000000000" pitchFamily="2" charset="0"/>
              </a:rPr>
              <a:t> son objetos fundamentales dentro de una base de datos y se utilizan para organizar los datos en filas y columnas. Cada tabla tiene una estructura definida con columnas que representan los diferentes atributos de los datos.</a:t>
            </a:r>
            <a:endParaRPr lang="es-ES_tradnl" dirty="0">
              <a:solidFill>
                <a:schemeClr val="tx1">
                  <a:lumMod val="85000"/>
                  <a:lumOff val="15000"/>
                </a:schemeClr>
              </a:solidFill>
              <a:latin typeface="Roboto" panose="02000000000000000000" pitchFamily="2" charset="0"/>
              <a:ea typeface="Roboto" panose="02000000000000000000" pitchFamily="2" charset="0"/>
            </a:endParaRPr>
          </a:p>
        </p:txBody>
      </p:sp>
      <p:pic>
        <p:nvPicPr>
          <p:cNvPr id="6" name="Imagen 5">
            <a:extLst>
              <a:ext uri="{FF2B5EF4-FFF2-40B4-BE49-F238E27FC236}">
                <a16:creationId xmlns:a16="http://schemas.microsoft.com/office/drawing/2014/main" id="{A1097403-BD4B-4DC6-AC4A-B342687069A3}"/>
              </a:ext>
            </a:extLst>
          </p:cNvPr>
          <p:cNvPicPr>
            <a:picLocks noChangeAspect="1"/>
          </p:cNvPicPr>
          <p:nvPr/>
        </p:nvPicPr>
        <p:blipFill>
          <a:blip r:embed="rId2"/>
          <a:stretch>
            <a:fillRect/>
          </a:stretch>
        </p:blipFill>
        <p:spPr>
          <a:xfrm>
            <a:off x="4038793" y="3351815"/>
            <a:ext cx="5469100" cy="3168726"/>
          </a:xfrm>
          <a:prstGeom prst="rect">
            <a:avLst/>
          </a:prstGeom>
        </p:spPr>
      </p:pic>
    </p:spTree>
    <p:extLst>
      <p:ext uri="{BB962C8B-B14F-4D97-AF65-F5344CB8AC3E}">
        <p14:creationId xmlns:p14="http://schemas.microsoft.com/office/powerpoint/2010/main" val="236021912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712</TotalTime>
  <Words>1316</Words>
  <Application>Microsoft Office PowerPoint</Application>
  <PresentationFormat>Panorámica</PresentationFormat>
  <Paragraphs>119</Paragraphs>
  <Slides>29</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29</vt:i4>
      </vt:variant>
    </vt:vector>
  </HeadingPairs>
  <TitlesOfParts>
    <vt:vector size="34" baseType="lpstr">
      <vt:lpstr>Arial</vt:lpstr>
      <vt:lpstr>Calibri</vt:lpstr>
      <vt:lpstr>Calibri Light</vt:lpstr>
      <vt:lpstr>Roboto</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New</dc:creator>
  <cp:lastModifiedBy>Ivan Castillo</cp:lastModifiedBy>
  <cp:revision>32</cp:revision>
  <dcterms:created xsi:type="dcterms:W3CDTF">2024-02-15T21:58:49Z</dcterms:created>
  <dcterms:modified xsi:type="dcterms:W3CDTF">2024-02-24T01:48:25Z</dcterms:modified>
</cp:coreProperties>
</file>